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14"/>
  </p:notesMasterIdLst>
  <p:handoutMasterIdLst>
    <p:handoutMasterId r:id="rId15"/>
  </p:handoutMasterIdLst>
  <p:sldIdLst>
    <p:sldId id="536" r:id="rId2"/>
    <p:sldId id="544" r:id="rId3"/>
    <p:sldId id="543" r:id="rId4"/>
    <p:sldId id="542" r:id="rId5"/>
    <p:sldId id="545" r:id="rId6"/>
    <p:sldId id="548" r:id="rId7"/>
    <p:sldId id="546" r:id="rId8"/>
    <p:sldId id="554" r:id="rId9"/>
    <p:sldId id="552" r:id="rId10"/>
    <p:sldId id="556" r:id="rId11"/>
    <p:sldId id="549" r:id="rId12"/>
    <p:sldId id="550" r:id="rId13"/>
  </p:sldIdLst>
  <p:sldSz cx="12192000" cy="6858000"/>
  <p:notesSz cx="7315200" cy="9601200"/>
  <p:defaultText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12" userDrawn="1">
          <p15:clr>
            <a:srgbClr val="A4A3A4"/>
          </p15:clr>
        </p15:guide>
        <p15:guide id="3" pos="456" userDrawn="1">
          <p15:clr>
            <a:srgbClr val="A4A3A4"/>
          </p15:clr>
        </p15:guide>
        <p15:guide id="4" pos="7224" userDrawn="1">
          <p15:clr>
            <a:srgbClr val="A4A3A4"/>
          </p15:clr>
        </p15:guide>
        <p15:guide id="5" orient="horz" pos="3840" userDrawn="1">
          <p15:clr>
            <a:srgbClr val="A4A3A4"/>
          </p15:clr>
        </p15:guide>
        <p15:guide id="6" orient="horz" pos="480" userDrawn="1">
          <p15:clr>
            <a:srgbClr val="A4A3A4"/>
          </p15:clr>
        </p15:guide>
        <p15:guide id="7" orient="horz" pos="1608" userDrawn="1">
          <p15:clr>
            <a:srgbClr val="A4A3A4"/>
          </p15:clr>
        </p15:guide>
        <p15:guide id="8" pos="2712" userDrawn="1">
          <p15:clr>
            <a:srgbClr val="A4A3A4"/>
          </p15:clr>
        </p15:guide>
        <p15:guide id="9" pos="4968" userDrawn="1">
          <p15:clr>
            <a:srgbClr val="A4A3A4"/>
          </p15:clr>
        </p15:guide>
        <p15:guide id="10" orient="horz" pos="2160" userDrawn="1">
          <p15:clr>
            <a:srgbClr val="A4A3A4"/>
          </p15:clr>
        </p15:guide>
        <p15:guide id="11"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77B7"/>
    <a:srgbClr val="0E1B2E"/>
    <a:srgbClr val="262626"/>
    <a:srgbClr val="343433"/>
    <a:srgbClr val="91C84A"/>
    <a:srgbClr val="49C0B6"/>
    <a:srgbClr val="00ADD7"/>
    <a:srgbClr val="EA5442"/>
    <a:srgbClr val="FDCE30"/>
    <a:srgbClr val="EC78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15437F-26DF-44C7-A2CE-1EEFA94AB46B}" v="85" dt="2025-11-25T17:07:53.079"/>
    <p1510:client id="{3BF26054-1C92-4A62-B79F-E937119020F7}" v="507" dt="2025-11-26T10:18:18.842"/>
    <p1510:client id="{8B1F70C7-FAD4-4A49-975E-54A3D3B666A0}" v="21" dt="2025-11-26T11:45:27.072"/>
    <p1510:client id="{941F67F3-708E-4DBA-899B-04CAD9DAEEE3}" v="47" dt="2025-11-26T08:36:23.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guide orient="horz" pos="2712"/>
        <p:guide pos="456"/>
        <p:guide pos="7224"/>
        <p:guide orient="horz" pos="3840"/>
        <p:guide orient="horz" pos="480"/>
        <p:guide orient="horz" pos="1608"/>
        <p:guide pos="2712"/>
        <p:guide pos="4968"/>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latin typeface="Franklin Gothic Book Regular"/>
            </a:endParaRPr>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latin typeface="Franklin Gothic Book Regular"/>
            </a:endParaRPr>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8110298A-A03F-418F-998A-F7CA54F8BFE9}" type="slidenum">
              <a:rPr lang="en-US" smtClean="0">
                <a:latin typeface="Franklin Gothic Book Regular"/>
              </a:rPr>
              <a:t>‹#›</a:t>
            </a:fld>
            <a:endParaRPr lang="en-US">
              <a:latin typeface="Franklin Gothic Book Regular"/>
            </a:endParaRPr>
          </a:p>
        </p:txBody>
      </p:sp>
      <p:sp>
        <p:nvSpPr>
          <p:cNvPr id="3" name="Date Placeholder 2">
            <a:extLst>
              <a:ext uri="{FF2B5EF4-FFF2-40B4-BE49-F238E27FC236}">
                <a16:creationId xmlns:a16="http://schemas.microsoft.com/office/drawing/2014/main" id="{7B7D610C-1FD0-6649-9783-13F17605296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A27706AA-5721-DC46-B09A-E76318248F19}" type="datetimeFigureOut">
              <a:rPr lang="en-GB" smtClean="0"/>
              <a:t>26/11/2025</a:t>
            </a:fld>
            <a:endParaRPr lang="en-GB"/>
          </a:p>
        </p:txBody>
      </p:sp>
    </p:spTree>
    <p:extLst>
      <p:ext uri="{BB962C8B-B14F-4D97-AF65-F5344CB8AC3E}">
        <p14:creationId xmlns:p14="http://schemas.microsoft.com/office/powerpoint/2010/main" val="11084894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b="0" i="0">
                <a:latin typeface="Franklin Gothic Book Regular"/>
              </a:defRPr>
            </a:lvl1pPr>
          </a:lstStyle>
          <a:p>
            <a:endParaRPr lang="id-ID"/>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b="0" i="0">
                <a:latin typeface="Franklin Gothic Book Regular"/>
              </a:defRPr>
            </a:lvl1pPr>
          </a:lstStyle>
          <a:p>
            <a:fld id="{CFFFF55F-8596-4ED6-A487-C5C49AFFE812}" type="datetimeFigureOut">
              <a:rPr lang="id-ID" smtClean="0"/>
              <a:pPr/>
              <a:t>26/11/2025</a:t>
            </a:fld>
            <a:endParaRPr lang="id-ID"/>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id-ID"/>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b="0" i="0">
                <a:latin typeface="Franklin Gothic Book Regular"/>
              </a:defRPr>
            </a:lvl1pPr>
          </a:lstStyle>
          <a:p>
            <a:endParaRPr lang="id-ID"/>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b="0" i="0">
                <a:latin typeface="Franklin Gothic Book Regular"/>
              </a:defRPr>
            </a:lvl1pPr>
          </a:lstStyle>
          <a:p>
            <a:fld id="{5350106B-FE1C-4EDD-AE60-AB8F600726B4}" type="slidenum">
              <a:rPr lang="id-ID" smtClean="0"/>
              <a:pPr/>
              <a:t>‹#›</a:t>
            </a:fld>
            <a:endParaRPr lang="id-ID"/>
          </a:p>
        </p:txBody>
      </p:sp>
    </p:spTree>
    <p:extLst>
      <p:ext uri="{BB962C8B-B14F-4D97-AF65-F5344CB8AC3E}">
        <p14:creationId xmlns:p14="http://schemas.microsoft.com/office/powerpoint/2010/main" val="1932357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Franklin Gothic Book Regular"/>
        <a:ea typeface="+mn-ea"/>
        <a:cs typeface="+mn-cs"/>
      </a:defRPr>
    </a:lvl1pPr>
    <a:lvl2pPr marL="457200" algn="l" defTabSz="914400" rtl="0" eaLnBrk="1" latinLnBrk="0" hangingPunct="1">
      <a:defRPr sz="1200" b="0" i="0" kern="1200">
        <a:solidFill>
          <a:schemeClr val="tx1"/>
        </a:solidFill>
        <a:latin typeface="Franklin Gothic Book Regular"/>
        <a:ea typeface="+mn-ea"/>
        <a:cs typeface="+mn-cs"/>
      </a:defRPr>
    </a:lvl2pPr>
    <a:lvl3pPr marL="914400" algn="l" defTabSz="914400" rtl="0" eaLnBrk="1" latinLnBrk="0" hangingPunct="1">
      <a:defRPr sz="1200" b="0" i="0" kern="1200">
        <a:solidFill>
          <a:schemeClr val="tx1"/>
        </a:solidFill>
        <a:latin typeface="Franklin Gothic Book Regular"/>
        <a:ea typeface="+mn-ea"/>
        <a:cs typeface="+mn-cs"/>
      </a:defRPr>
    </a:lvl3pPr>
    <a:lvl4pPr marL="1371600" algn="l" defTabSz="914400" rtl="0" eaLnBrk="1" latinLnBrk="0" hangingPunct="1">
      <a:defRPr sz="1200" b="0" i="0" kern="1200">
        <a:solidFill>
          <a:schemeClr val="tx1"/>
        </a:solidFill>
        <a:latin typeface="Franklin Gothic Book Regular"/>
        <a:ea typeface="+mn-ea"/>
        <a:cs typeface="+mn-cs"/>
      </a:defRPr>
    </a:lvl4pPr>
    <a:lvl5pPr marL="1828800" algn="l" defTabSz="914400" rtl="0" eaLnBrk="1" latinLnBrk="0" hangingPunct="1">
      <a:defRPr sz="1200" b="0" i="0" kern="1200">
        <a:solidFill>
          <a:schemeClr val="tx1"/>
        </a:solidFill>
        <a:latin typeface="Franklin Gothic Book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161878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BD3BC9-E553-4E42-A422-58A6A81DF933}"/>
              </a:ext>
            </a:extLst>
          </p:cNvPr>
          <p:cNvSpPr>
            <a:spLocks noGrp="1"/>
          </p:cNvSpPr>
          <p:nvPr>
            <p:ph type="title"/>
          </p:nvPr>
        </p:nvSpPr>
        <p:spPr>
          <a:xfrm>
            <a:off x="757486" y="826368"/>
            <a:ext cx="10515600" cy="704117"/>
          </a:xfrm>
          <a:prstGeom prst="rect">
            <a:avLst/>
          </a:prstGeom>
        </p:spPr>
        <p:txBody>
          <a:bodyPr vert="horz" lIns="91440" tIns="45720" rIns="91440" bIns="45720" rtlCol="0" anchor="ctr">
            <a:normAutofit/>
          </a:bodyPr>
          <a:lstStyle/>
          <a:p>
            <a:r>
              <a:rPr lang="en-US"/>
              <a:t>Title</a:t>
            </a:r>
          </a:p>
        </p:txBody>
      </p:sp>
      <p:sp>
        <p:nvSpPr>
          <p:cNvPr id="4" name="Text Placeholder 3">
            <a:extLst>
              <a:ext uri="{FF2B5EF4-FFF2-40B4-BE49-F238E27FC236}">
                <a16:creationId xmlns:a16="http://schemas.microsoft.com/office/drawing/2014/main" id="{48C17956-4738-1A40-8375-8FA4FD9F766D}"/>
              </a:ext>
            </a:extLst>
          </p:cNvPr>
          <p:cNvSpPr>
            <a:spLocks noGrp="1"/>
          </p:cNvSpPr>
          <p:nvPr>
            <p:ph type="body" idx="1"/>
          </p:nvPr>
        </p:nvSpPr>
        <p:spPr>
          <a:xfrm>
            <a:off x="757486" y="1721864"/>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2634321"/>
      </p:ext>
    </p:extLst>
  </p:cSld>
  <p:clrMap bg1="lt1" tx1="dk1" bg2="lt2" tx2="dk2" accent1="accent1" accent2="accent2" accent3="accent3" accent4="accent4" accent5="accent5" accent6="accent6" hlink="hlink" folHlink="folHlink"/>
  <p:sldLayoutIdLst>
    <p:sldLayoutId id="2147484106" r:id="rId1"/>
  </p:sldLayoutIdLst>
  <p:txStyles>
    <p:titleStyle>
      <a:lvl1pPr algn="l" defTabSz="914400" rtl="0" eaLnBrk="1" latinLnBrk="0" hangingPunct="1">
        <a:lnSpc>
          <a:spcPct val="90000"/>
        </a:lnSpc>
        <a:spcBef>
          <a:spcPct val="0"/>
        </a:spcBef>
        <a:buNone/>
        <a:defRPr sz="3600" b="1" i="0" kern="1200">
          <a:solidFill>
            <a:schemeClr val="tx2"/>
          </a:solidFill>
          <a:latin typeface="+mj-lt"/>
          <a:ea typeface="+mj-ea"/>
          <a:cs typeface="Calibri" panose="020F050202020403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200" b="0" i="0" kern="1200">
          <a:solidFill>
            <a:srgbClr val="343433"/>
          </a:solidFill>
          <a:latin typeface="Calibri Light" panose="020F0302020204030204" pitchFamily="34" charset="0"/>
          <a:ea typeface="+mn-ea"/>
          <a:cs typeface="Calibri Light" panose="020F0302020204030204" pitchFamily="34" charset="0"/>
        </a:defRPr>
      </a:lvl1pPr>
      <a:lvl2pPr marL="403225" indent="-223838" algn="l" defTabSz="914400" rtl="0" eaLnBrk="1" latinLnBrk="0" hangingPunct="1">
        <a:lnSpc>
          <a:spcPct val="90000"/>
        </a:lnSpc>
        <a:spcBef>
          <a:spcPts val="500"/>
        </a:spcBef>
        <a:buFont typeface="Arial" panose="020B0604020202020204" pitchFamily="34" charset="0"/>
        <a:buChar char="•"/>
        <a:tabLst/>
        <a:defRPr sz="1200" b="0" i="0" kern="1200" baseline="0">
          <a:solidFill>
            <a:srgbClr val="343433"/>
          </a:solidFill>
          <a:latin typeface="Calibri Light" panose="020F0302020204030204" pitchFamily="34" charset="0"/>
          <a:ea typeface="+mn-ea"/>
          <a:cs typeface="Calibri Light" panose="020F0302020204030204" pitchFamily="34" charset="0"/>
        </a:defRPr>
      </a:lvl2pPr>
      <a:lvl3pPr marL="669925" indent="-238125" algn="l" defTabSz="914400" rtl="0" eaLnBrk="1" latinLnBrk="0" hangingPunct="1">
        <a:lnSpc>
          <a:spcPct val="90000"/>
        </a:lnSpc>
        <a:spcBef>
          <a:spcPts val="500"/>
        </a:spcBef>
        <a:buFont typeface="Arial" panose="020B0604020202020204" pitchFamily="34" charset="0"/>
        <a:buChar char="•"/>
        <a:tabLst/>
        <a:defRPr sz="1100" b="0" i="0" kern="1200">
          <a:solidFill>
            <a:srgbClr val="343433"/>
          </a:solidFill>
          <a:latin typeface="Calibri Light" panose="020F0302020204030204" pitchFamily="34" charset="0"/>
          <a:ea typeface="+mn-ea"/>
          <a:cs typeface="Calibri Light" panose="020F0302020204030204" pitchFamily="34" charset="0"/>
        </a:defRPr>
      </a:lvl3pPr>
      <a:lvl4pPr marL="893763" indent="-238125" algn="l" defTabSz="914400" rtl="0" eaLnBrk="1" latinLnBrk="0" hangingPunct="1">
        <a:lnSpc>
          <a:spcPct val="90000"/>
        </a:lnSpc>
        <a:spcBef>
          <a:spcPts val="500"/>
        </a:spcBef>
        <a:buFont typeface="Arial" panose="020B0604020202020204" pitchFamily="34" charset="0"/>
        <a:buChar char="•"/>
        <a:tabLst/>
        <a:defRPr sz="1050" b="0" i="0" kern="1200">
          <a:solidFill>
            <a:srgbClr val="343433"/>
          </a:solidFill>
          <a:latin typeface="Calibri Light" panose="020F0302020204030204" pitchFamily="34" charset="0"/>
          <a:ea typeface="+mn-ea"/>
          <a:cs typeface="Calibri Light" panose="020F0302020204030204" pitchFamily="34" charset="0"/>
        </a:defRPr>
      </a:lvl4pPr>
      <a:lvl5pPr marL="1117600" indent="-238125" algn="l" defTabSz="914400" rtl="0" eaLnBrk="1" latinLnBrk="0" hangingPunct="1">
        <a:lnSpc>
          <a:spcPct val="90000"/>
        </a:lnSpc>
        <a:spcBef>
          <a:spcPts val="500"/>
        </a:spcBef>
        <a:buFont typeface="Arial" panose="020B0604020202020204" pitchFamily="34" charset="0"/>
        <a:buChar char="•"/>
        <a:tabLst/>
        <a:defRPr sz="1000" b="0" i="0" kern="1200">
          <a:solidFill>
            <a:srgbClr val="343433"/>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840" userDrawn="1">
          <p15:clr>
            <a:srgbClr val="F26B43"/>
          </p15:clr>
        </p15:guide>
        <p15:guide id="2" pos="456" userDrawn="1">
          <p15:clr>
            <a:srgbClr val="F26B43"/>
          </p15:clr>
        </p15:guide>
        <p15:guide id="3" pos="2712" userDrawn="1">
          <p15:clr>
            <a:srgbClr val="F26B43"/>
          </p15:clr>
        </p15:guide>
        <p15:guide id="4" pos="4968" userDrawn="1">
          <p15:clr>
            <a:srgbClr val="F26B43"/>
          </p15:clr>
        </p15:guide>
        <p15:guide id="5" pos="7224" userDrawn="1">
          <p15:clr>
            <a:srgbClr val="F26B43"/>
          </p15:clr>
        </p15:guide>
        <p15:guide id="6" orient="horz" pos="2712" userDrawn="1">
          <p15:clr>
            <a:srgbClr val="F26B43"/>
          </p15:clr>
        </p15:guide>
        <p15:guide id="7" orient="horz" pos="1608" userDrawn="1">
          <p15:clr>
            <a:srgbClr val="F26B43"/>
          </p15:clr>
        </p15:guide>
        <p15:guide id="8" orient="horz" pos="480" userDrawn="1">
          <p15:clr>
            <a:srgbClr val="F26B43"/>
          </p15:clr>
        </p15:guide>
        <p15:guide id="9" pos="3840" userDrawn="1">
          <p15:clr>
            <a:srgbClr val="F26B43"/>
          </p15:clr>
        </p15:guide>
        <p15:guide id="10"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C330A06-D774-B398-4981-3E92EB3370F5}"/>
              </a:ext>
            </a:extLst>
          </p:cNvPr>
          <p:cNvSpPr txBox="1"/>
          <p:nvPr/>
        </p:nvSpPr>
        <p:spPr>
          <a:xfrm>
            <a:off x="1802474" y="2998113"/>
            <a:ext cx="8587052" cy="861774"/>
          </a:xfrm>
          <a:prstGeom prst="rect">
            <a:avLst/>
          </a:prstGeom>
          <a:noFill/>
          <a:effectLst>
            <a:outerShdw blurRad="50800" dist="38100" dir="5400000" algn="t" rotWithShape="0">
              <a:prstClr val="black">
                <a:alpha val="40000"/>
              </a:prstClr>
            </a:outerShdw>
          </a:effectLst>
        </p:spPr>
        <p:txBody>
          <a:bodyPr wrap="square" rtlCol="0">
            <a:spAutoFit/>
          </a:bodyPr>
          <a:lstStyle/>
          <a:p>
            <a:r>
              <a:rPr lang="en-GB" sz="5000">
                <a:solidFill>
                  <a:schemeClr val="bg1"/>
                </a:solidFill>
                <a:latin typeface="Segoe UI Black" panose="020B0A02040204020203" pitchFamily="34" charset="0"/>
                <a:ea typeface="Segoe UI Black" panose="020B0A02040204020203" pitchFamily="34" charset="0"/>
              </a:rPr>
              <a:t>Customer Scrutiny Review</a:t>
            </a:r>
          </a:p>
        </p:txBody>
      </p:sp>
      <p:cxnSp>
        <p:nvCxnSpPr>
          <p:cNvPr id="3" name="Straight Connector 2">
            <a:extLst>
              <a:ext uri="{FF2B5EF4-FFF2-40B4-BE49-F238E27FC236}">
                <a16:creationId xmlns:a16="http://schemas.microsoft.com/office/drawing/2014/main" id="{1BA7FF7D-B68D-C22B-6239-E0F880E049DE}"/>
              </a:ext>
            </a:extLst>
          </p:cNvPr>
          <p:cNvCxnSpPr>
            <a:cxnSpLocks/>
          </p:cNvCxnSpPr>
          <p:nvPr/>
        </p:nvCxnSpPr>
        <p:spPr>
          <a:xfrm>
            <a:off x="1738265" y="3985822"/>
            <a:ext cx="8510258" cy="0"/>
          </a:xfrm>
          <a:prstGeom prst="line">
            <a:avLst/>
          </a:prstGeom>
        </p:spPr>
        <p:style>
          <a:lnRef idx="3">
            <a:schemeClr val="accent6"/>
          </a:lnRef>
          <a:fillRef idx="0">
            <a:schemeClr val="accent6"/>
          </a:fillRef>
          <a:effectRef idx="2">
            <a:schemeClr val="accent6"/>
          </a:effectRef>
          <a:fontRef idx="minor">
            <a:schemeClr val="tx1"/>
          </a:fontRef>
        </p:style>
      </p:cxnSp>
      <p:sp>
        <p:nvSpPr>
          <p:cNvPr id="5" name="TextBox 4">
            <a:extLst>
              <a:ext uri="{FF2B5EF4-FFF2-40B4-BE49-F238E27FC236}">
                <a16:creationId xmlns:a16="http://schemas.microsoft.com/office/drawing/2014/main" id="{2335D21F-73AE-5C80-D9DA-1FD13C4FB42A}"/>
              </a:ext>
            </a:extLst>
          </p:cNvPr>
          <p:cNvSpPr txBox="1"/>
          <p:nvPr/>
        </p:nvSpPr>
        <p:spPr>
          <a:xfrm>
            <a:off x="1802474" y="4111758"/>
            <a:ext cx="4199467" cy="1015663"/>
          </a:xfrm>
          <a:prstGeom prst="rect">
            <a:avLst/>
          </a:prstGeom>
          <a:noFill/>
          <a:effectLst>
            <a:outerShdw blurRad="50800" dist="38100" dir="5400000" algn="t" rotWithShape="0">
              <a:prstClr val="black">
                <a:alpha val="40000"/>
              </a:prstClr>
            </a:outerShdw>
          </a:effectLst>
        </p:spPr>
        <p:txBody>
          <a:bodyPr wrap="square" rtlCol="0">
            <a:spAutoFit/>
          </a:bodyPr>
          <a:lstStyle/>
          <a:p>
            <a:r>
              <a:rPr lang="en-GB" sz="2000">
                <a:solidFill>
                  <a:schemeClr val="bg1"/>
                </a:solidFill>
                <a:latin typeface="Aptos" panose="020B0004020202020204" pitchFamily="34" charset="0"/>
                <a:cs typeface="Segoe UI" panose="020B0502040204020203" pitchFamily="34" charset="0"/>
              </a:rPr>
              <a:t>Complaints</a:t>
            </a:r>
          </a:p>
          <a:p>
            <a:endParaRPr lang="en-GB" sz="2000">
              <a:solidFill>
                <a:schemeClr val="bg1"/>
              </a:solidFill>
              <a:latin typeface="Segoe UI" panose="020B0502040204020203" pitchFamily="34" charset="0"/>
              <a:cs typeface="Segoe UI" panose="020B0502040204020203" pitchFamily="34" charset="0"/>
            </a:endParaRPr>
          </a:p>
          <a:p>
            <a:endParaRPr lang="en-GB" sz="2000">
              <a:solidFill>
                <a:schemeClr val="bg1"/>
              </a:solidFill>
              <a:latin typeface="Segoe UI" panose="020B0502040204020203" pitchFamily="34" charset="0"/>
              <a:cs typeface="Segoe UI" panose="020B0502040204020203" pitchFamily="34" charset="0"/>
            </a:endParaRPr>
          </a:p>
        </p:txBody>
      </p:sp>
      <p:pic>
        <p:nvPicPr>
          <p:cNvPr id="4" name="Picture 3">
            <a:extLst>
              <a:ext uri="{FF2B5EF4-FFF2-40B4-BE49-F238E27FC236}">
                <a16:creationId xmlns:a16="http://schemas.microsoft.com/office/drawing/2014/main" id="{542C57D4-622F-4B61-5F9F-BEB2A1F2CD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128" y="368518"/>
            <a:ext cx="2883997" cy="1621456"/>
          </a:xfrm>
          <a:prstGeom prst="rect">
            <a:avLst/>
          </a:prstGeom>
        </p:spPr>
      </p:pic>
      <p:sp>
        <p:nvSpPr>
          <p:cNvPr id="6" name="TextBox 5">
            <a:extLst>
              <a:ext uri="{FF2B5EF4-FFF2-40B4-BE49-F238E27FC236}">
                <a16:creationId xmlns:a16="http://schemas.microsoft.com/office/drawing/2014/main" id="{6EFE301F-E72F-EA2C-66BC-FEE47552FC8D}"/>
              </a:ext>
            </a:extLst>
          </p:cNvPr>
          <p:cNvSpPr txBox="1"/>
          <p:nvPr/>
        </p:nvSpPr>
        <p:spPr>
          <a:xfrm>
            <a:off x="9189267" y="5694152"/>
            <a:ext cx="2825280" cy="323165"/>
          </a:xfrm>
          <a:prstGeom prst="rect">
            <a:avLst/>
          </a:prstGeom>
          <a:noFill/>
          <a:effectLst>
            <a:outerShdw blurRad="50800" dist="38100" dir="2700000" algn="tl" rotWithShape="0">
              <a:prstClr val="black">
                <a:alpha val="40000"/>
              </a:prstClr>
            </a:outerShdw>
          </a:effectLst>
        </p:spPr>
        <p:txBody>
          <a:bodyPr wrap="square" lIns="91440" tIns="45720" rIns="91440" bIns="45720" rtlCol="0" anchor="t">
            <a:spAutoFit/>
          </a:bodyPr>
          <a:lstStyle/>
          <a:p>
            <a:r>
              <a:rPr lang="en-GB" sz="1500">
                <a:solidFill>
                  <a:schemeClr val="bg1"/>
                </a:solidFill>
                <a:latin typeface="Aptos"/>
                <a:cs typeface="Segoe UI"/>
              </a:rPr>
              <a:t>Quarter Two and Three 2025/26</a:t>
            </a:r>
            <a:endParaRPr lang="en-GB" sz="1500">
              <a:solidFill>
                <a:schemeClr val="bg1"/>
              </a:solidFill>
              <a:latin typeface="Aptos" panose="020B0004020202020204" pitchFamily="34" charset="0"/>
              <a:cs typeface="Segoe UI" panose="020B0502040204020203" pitchFamily="34" charset="0"/>
            </a:endParaRPr>
          </a:p>
        </p:txBody>
      </p:sp>
    </p:spTree>
    <p:extLst>
      <p:ext uri="{BB962C8B-B14F-4D97-AF65-F5344CB8AC3E}">
        <p14:creationId xmlns:p14="http://schemas.microsoft.com/office/powerpoint/2010/main" val="13220002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A54DB-2F54-1B20-966C-2307A82AEE9E}"/>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E1E0004-596B-3EE5-A55A-185B701B03DA}"/>
              </a:ext>
            </a:extLst>
          </p:cNvPr>
          <p:cNvGraphicFramePr>
            <a:graphicFrameLocks noGrp="1"/>
          </p:cNvGraphicFramePr>
          <p:nvPr>
            <p:extLst>
              <p:ext uri="{D42A27DB-BD31-4B8C-83A1-F6EECF244321}">
                <p14:modId xmlns:p14="http://schemas.microsoft.com/office/powerpoint/2010/main" val="641267379"/>
              </p:ext>
            </p:extLst>
          </p:nvPr>
        </p:nvGraphicFramePr>
        <p:xfrm>
          <a:off x="220954" y="650052"/>
          <a:ext cx="11750091" cy="6078062"/>
        </p:xfrm>
        <a:graphic>
          <a:graphicData uri="http://schemas.openxmlformats.org/drawingml/2006/table">
            <a:tbl>
              <a:tblPr firstRow="1" bandRow="1">
                <a:tableStyleId>{073A0DAA-6AF3-43AB-8588-CEC1D06C72B9}</a:tableStyleId>
              </a:tblPr>
              <a:tblGrid>
                <a:gridCol w="1744557">
                  <a:extLst>
                    <a:ext uri="{9D8B030D-6E8A-4147-A177-3AD203B41FA5}">
                      <a16:colId xmlns:a16="http://schemas.microsoft.com/office/drawing/2014/main" val="531221874"/>
                    </a:ext>
                  </a:extLst>
                </a:gridCol>
                <a:gridCol w="10005534">
                  <a:extLst>
                    <a:ext uri="{9D8B030D-6E8A-4147-A177-3AD203B41FA5}">
                      <a16:colId xmlns:a16="http://schemas.microsoft.com/office/drawing/2014/main" val="3156414339"/>
                    </a:ext>
                  </a:extLst>
                </a:gridCol>
              </a:tblGrid>
              <a:tr h="493897">
                <a:tc>
                  <a:txBody>
                    <a:bodyPr/>
                    <a:lstStyle/>
                    <a:p>
                      <a:r>
                        <a:rPr lang="en-GB" sz="1600"/>
                        <a:t>Area of Concern</a:t>
                      </a:r>
                    </a:p>
                  </a:txBody>
                  <a:tcPr>
                    <a:solidFill>
                      <a:srgbClr val="8577B7"/>
                    </a:solidFill>
                  </a:tcPr>
                </a:tc>
                <a:tc>
                  <a:txBody>
                    <a:bodyPr/>
                    <a:lstStyle/>
                    <a:p>
                      <a:endParaRPr lang="en-GB" sz="1600"/>
                    </a:p>
                  </a:txBody>
                  <a:tcPr>
                    <a:solidFill>
                      <a:srgbClr val="8577B7"/>
                    </a:solidFill>
                  </a:tcPr>
                </a:tc>
                <a:extLst>
                  <a:ext uri="{0D108BD9-81ED-4DB2-BD59-A6C34878D82A}">
                    <a16:rowId xmlns:a16="http://schemas.microsoft.com/office/drawing/2014/main" val="3727033920"/>
                  </a:ext>
                </a:extLst>
              </a:tr>
              <a:tr h="3106060">
                <a:tc>
                  <a:txBody>
                    <a:bodyPr/>
                    <a:lstStyle/>
                    <a:p>
                      <a:r>
                        <a:rPr lang="en-US" sz="1400" b="1">
                          <a:solidFill>
                            <a:srgbClr val="343433"/>
                          </a:solidFill>
                          <a:latin typeface="Calibri Light" panose="020F0302020204030204" pitchFamily="34" charset="0"/>
                          <a:cs typeface="Calibri Light" panose="020F0302020204030204" pitchFamily="34" charset="0"/>
                        </a:rPr>
                        <a:t>Investigating Officer:</a:t>
                      </a:r>
                    </a:p>
                    <a:p>
                      <a:r>
                        <a:rPr lang="en-GB" sz="1400" b="0">
                          <a:solidFill>
                            <a:srgbClr val="343433"/>
                          </a:solidFill>
                          <a:latin typeface="Calibri Light" panose="020F0302020204030204" pitchFamily="34" charset="0"/>
                          <a:cs typeface="Calibri Light" panose="020F0302020204030204" pitchFamily="34" charset="0"/>
                        </a:rPr>
                        <a:t>Supporting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a:solidFill>
                          <a:srgbClr val="343433"/>
                        </a:solidFill>
                        <a:latin typeface="Calibri Light" panose="020F0302020204030204" pitchFamily="34" charset="0"/>
                        <a:cs typeface="Calibri Light" panose="020F0302020204030204" pitchFamily="34" charset="0"/>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400" b="1">
                          <a:solidFill>
                            <a:srgbClr val="343433"/>
                          </a:solidFill>
                          <a:latin typeface="Calibri Light"/>
                          <a:cs typeface="Calibri Light"/>
                        </a:rPr>
                        <a:t>Supporting Information  - Actioned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a:solidFill>
                            <a:srgbClr val="343433"/>
                          </a:solidFill>
                          <a:latin typeface="Calibri Light"/>
                          <a:cs typeface="Calibri Light"/>
                        </a:rPr>
                        <a:t>When a complaint is logged Investigating Officers and assisting officers receive a notification via email to alert that they have been assigned a complaint. The Customer Experience Team have recently implemented user upgrades in-conjunction with the Performance Team to enhance this further with additional reminders now sent as a complaint approaches the completion due date.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a:solidFill>
                            <a:srgbClr val="343433"/>
                          </a:solidFill>
                          <a:latin typeface="Calibri Light" panose="020F0302020204030204" pitchFamily="34" charset="0"/>
                          <a:cs typeface="Calibri Light" panose="020F0302020204030204" pitchFamily="34" charset="0"/>
                        </a:rPr>
                        <a:t>Monthly training is provided to Investigating Officers which includes learning from complaints. The Customer Experience Team will work collaboratively with the Learning and Development Team to explore delivering and tracking training attendance through the system already in place – MyLearning.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kern="1200">
                          <a:solidFill>
                            <a:srgbClr val="343433"/>
                          </a:solidFill>
                          <a:latin typeface="Calibri Light"/>
                          <a:ea typeface="+mn-ea"/>
                          <a:cs typeface="Calibri Light"/>
                        </a:rPr>
                        <a:t>Monthly complaints meeting are held with Managers, Heads of Service and Directors to discuss complaints and learning from complaints. These meetings ensure full transparency and demonstrate tangible improvements from complaint improvement actions.</a:t>
                      </a:r>
                    </a:p>
                    <a:p>
                      <a:pPr marL="285750" indent="-285750">
                        <a:buFont typeface="Arial" panose="020B0604020202020204" pitchFamily="34" charset="0"/>
                        <a:buChar char="•"/>
                      </a:pPr>
                      <a:r>
                        <a:rPr lang="en-GB" sz="1400" kern="1200">
                          <a:solidFill>
                            <a:srgbClr val="343433"/>
                          </a:solidFill>
                          <a:latin typeface="Calibri Light"/>
                          <a:ea typeface="+mn-ea"/>
                          <a:cs typeface="Calibri Light"/>
                        </a:rPr>
                        <a:t>A monthly performance meeting is chaired by OVH’s Managing Director, Ian Mitchell. Officers from throughout the organisation attend to discuss performance against KPI’s and improvement actions being implemented to improve performance and enhance Customer Experience.</a:t>
                      </a:r>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r>
                        <a:rPr lang="en-GB" sz="1400" b="0" kern="1200">
                          <a:solidFill>
                            <a:srgbClr val="343433"/>
                          </a:solidFill>
                          <a:latin typeface="Calibri Light"/>
                          <a:ea typeface="+mn-ea"/>
                          <a:cs typeface="Calibri Light"/>
                        </a:rPr>
                        <a:t>OVH will continue to explore functionality and applications available to capture complaints information in one central place whilst ensuring visibility to all relevant staff.</a:t>
                      </a:r>
                    </a:p>
                  </a:txBody>
                  <a:tcPr/>
                </a:tc>
                <a:extLst>
                  <a:ext uri="{0D108BD9-81ED-4DB2-BD59-A6C34878D82A}">
                    <a16:rowId xmlns:a16="http://schemas.microsoft.com/office/drawing/2014/main" val="544490786"/>
                  </a:ext>
                </a:extLst>
              </a:tr>
              <a:tr h="2478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a:solidFill>
                            <a:srgbClr val="343433"/>
                          </a:solidFill>
                          <a:latin typeface="Calibri Light" panose="020F0302020204030204" pitchFamily="34" charset="0"/>
                          <a:cs typeface="Calibri Light" panose="020F0302020204030204" pitchFamily="34" charset="0"/>
                        </a:rPr>
                        <a:t>Investigating Officer:</a:t>
                      </a:r>
                    </a:p>
                    <a:p>
                      <a:r>
                        <a:rPr lang="en-US" sz="1400" b="1">
                          <a:solidFill>
                            <a:srgbClr val="343433"/>
                          </a:solidFill>
                          <a:latin typeface="Calibri Light" panose="020F0302020204030204" pitchFamily="34" charset="0"/>
                          <a:cs typeface="Calibri Light" panose="020F0302020204030204" pitchFamily="34" charset="0"/>
                        </a:rPr>
                        <a:t>Complaint Closure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srgbClr val="343433"/>
                        </a:solidFill>
                        <a:latin typeface="Calibri Light" panose="020F0302020204030204" pitchFamily="34" charset="0"/>
                        <a:cs typeface="Calibri Light" panose="020F0302020204030204" pitchFamily="34" charset="0"/>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a:solidFill>
                            <a:srgbClr val="343433"/>
                          </a:solidFill>
                          <a:latin typeface="Calibri Light"/>
                          <a:cs typeface="Calibri Light"/>
                        </a:rPr>
                        <a:t>Complaint Closure  - Actioned</a:t>
                      </a:r>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r>
                        <a:rPr lang="en-GB" sz="1400" b="0">
                          <a:solidFill>
                            <a:srgbClr val="343433"/>
                          </a:solidFill>
                          <a:latin typeface="Calibri Light"/>
                          <a:cs typeface="Calibri Light"/>
                        </a:rPr>
                        <a:t>An action tracker has been implemented with outstanding actions and lessons learnt as part of complaints logged in the performance management system, Pentana. These actions are assigned to individuals throughout the organisation and tracked by the Customer Experience Team, to ensure that agreed actions are completed and improvement actions are put in place, to enhance Customer Experience. The Customer Experience Team will continue to welcome feedback from Investigating Officers to enhance the delivery of complaint management utilising their experience.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kern="1200">
                          <a:solidFill>
                            <a:srgbClr val="343433"/>
                          </a:solidFill>
                          <a:latin typeface="Calibri Light"/>
                          <a:ea typeface="+mn-ea"/>
                          <a:cs typeface="Calibri Light"/>
                        </a:rPr>
                        <a:t>A quality checking process is in place for all complaint closure correspondence. These checks are conducted by the Complaints Co-Ordinator and ensure that all outstanding actions are documented, with the inclusion of applicable reference numbers to enhance Customer Experience.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kern="1200">
                          <a:solidFill>
                            <a:srgbClr val="343433"/>
                          </a:solidFill>
                          <a:latin typeface="Calibri Light" panose="020F0302020204030204" pitchFamily="34" charset="0"/>
                          <a:ea typeface="+mn-ea"/>
                          <a:cs typeface="Calibri Light" panose="020F0302020204030204" pitchFamily="34" charset="0"/>
                        </a:rPr>
                        <a:t>The Customer Experience Team will continue to share best practice with Investigating Officers regarding complaint closure.</a:t>
                      </a:r>
                    </a:p>
                  </a:txBody>
                  <a:tcPr/>
                </a:tc>
                <a:extLst>
                  <a:ext uri="{0D108BD9-81ED-4DB2-BD59-A6C34878D82A}">
                    <a16:rowId xmlns:a16="http://schemas.microsoft.com/office/drawing/2014/main" val="707337982"/>
                  </a:ext>
                </a:extLst>
              </a:tr>
            </a:tbl>
          </a:graphicData>
        </a:graphic>
      </p:graphicFrame>
      <p:sp>
        <p:nvSpPr>
          <p:cNvPr id="4" name="TextBox 3">
            <a:extLst>
              <a:ext uri="{FF2B5EF4-FFF2-40B4-BE49-F238E27FC236}">
                <a16:creationId xmlns:a16="http://schemas.microsoft.com/office/drawing/2014/main" id="{DC754B2D-C3B9-9E10-AC1F-06D9974C8A14}"/>
              </a:ext>
            </a:extLst>
          </p:cNvPr>
          <p:cNvSpPr txBox="1"/>
          <p:nvPr/>
        </p:nvSpPr>
        <p:spPr>
          <a:xfrm>
            <a:off x="146165" y="4041"/>
            <a:ext cx="10819130"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Management Response </a:t>
            </a:r>
            <a:endParaRPr lang="en-GB" b="1">
              <a:solidFill>
                <a:srgbClr val="262626"/>
              </a:solidFill>
              <a:latin typeface="Aptos Black" panose="020B0004020202020204" pitchFamily="34" charset="0"/>
            </a:endParaRPr>
          </a:p>
        </p:txBody>
      </p:sp>
    </p:spTree>
    <p:extLst>
      <p:ext uri="{BB962C8B-B14F-4D97-AF65-F5344CB8AC3E}">
        <p14:creationId xmlns:p14="http://schemas.microsoft.com/office/powerpoint/2010/main" val="1984062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E397B-2D3A-B9AA-322E-6DEAD04E94B7}"/>
              </a:ext>
            </a:extLst>
          </p:cNvPr>
          <p:cNvSpPr txBox="1"/>
          <p:nvPr/>
        </p:nvSpPr>
        <p:spPr>
          <a:xfrm>
            <a:off x="1482504" y="748849"/>
            <a:ext cx="4958978"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In summary</a:t>
            </a:r>
            <a:endParaRPr lang="en-GB" b="1">
              <a:solidFill>
                <a:srgbClr val="262626"/>
              </a:solidFill>
              <a:latin typeface="Aptos Black" panose="020B0004020202020204" pitchFamily="34" charset="0"/>
            </a:endParaRPr>
          </a:p>
        </p:txBody>
      </p:sp>
      <p:sp>
        <p:nvSpPr>
          <p:cNvPr id="5" name="TextBox 4">
            <a:extLst>
              <a:ext uri="{FF2B5EF4-FFF2-40B4-BE49-F238E27FC236}">
                <a16:creationId xmlns:a16="http://schemas.microsoft.com/office/drawing/2014/main" id="{EC447C74-0D43-1C8B-521C-9C3AA21013ED}"/>
              </a:ext>
            </a:extLst>
          </p:cNvPr>
          <p:cNvSpPr txBox="1"/>
          <p:nvPr/>
        </p:nvSpPr>
        <p:spPr>
          <a:xfrm>
            <a:off x="1482504" y="1973921"/>
            <a:ext cx="6097508" cy="3139321"/>
          </a:xfrm>
          <a:prstGeom prst="rect">
            <a:avLst/>
          </a:prstGeom>
          <a:noFill/>
        </p:spPr>
        <p:txBody>
          <a:bodyPr wrap="square" lIns="91440" tIns="45720" rIns="91440" bIns="45720" anchor="t">
            <a:spAutoFit/>
          </a:bodyPr>
          <a:lstStyle/>
          <a:p>
            <a:r>
              <a:rPr lang="en-US" sz="1800">
                <a:solidFill>
                  <a:srgbClr val="262626"/>
                </a:solidFill>
                <a:effectLst/>
                <a:latin typeface="Calibri Light"/>
                <a:ea typeface="Times New Roman" panose="02020603050405020304" pitchFamily="18" charset="0"/>
                <a:cs typeface="Times New Roman"/>
              </a:rPr>
              <a:t>The Scrutiny Team appreciates the proactive and collaborative approach OVH has taken towards Complaints since this topic was </a:t>
            </a:r>
            <a:r>
              <a:rPr lang="en-US" sz="1800" err="1">
                <a:solidFill>
                  <a:srgbClr val="262626"/>
                </a:solidFill>
                <a:effectLst/>
                <a:latin typeface="Calibri Light"/>
                <a:ea typeface="Times New Roman" panose="02020603050405020304" pitchFamily="18" charset="0"/>
                <a:cs typeface="Times New Roman"/>
              </a:rPr>
              <a:t>prioritised</a:t>
            </a:r>
            <a:r>
              <a:rPr lang="en-US" sz="1800">
                <a:solidFill>
                  <a:srgbClr val="262626"/>
                </a:solidFill>
                <a:effectLst/>
                <a:latin typeface="Calibri Light"/>
                <a:ea typeface="Times New Roman" panose="02020603050405020304" pitchFamily="18" charset="0"/>
                <a:cs typeface="Times New Roman"/>
              </a:rPr>
              <a:t> for </a:t>
            </a:r>
            <a:r>
              <a:rPr lang="en-US">
                <a:solidFill>
                  <a:srgbClr val="262626"/>
                </a:solidFill>
                <a:latin typeface="Calibri Light"/>
                <a:ea typeface="Times New Roman" panose="02020603050405020304" pitchFamily="18" charset="0"/>
                <a:cs typeface="Times New Roman"/>
              </a:rPr>
              <a:t>Scrutiny</a:t>
            </a:r>
            <a:r>
              <a:rPr lang="en-US" sz="1800">
                <a:solidFill>
                  <a:srgbClr val="262626"/>
                </a:solidFill>
                <a:effectLst/>
                <a:latin typeface="Calibri Light"/>
                <a:ea typeface="Times New Roman" panose="02020603050405020304" pitchFamily="18" charset="0"/>
                <a:cs typeface="Times New Roman"/>
              </a:rPr>
              <a:t> review. </a:t>
            </a:r>
          </a:p>
          <a:p>
            <a:endParaRPr lang="en-US">
              <a:solidFill>
                <a:srgbClr val="262626"/>
              </a:solidFill>
              <a:latin typeface="Calibri Light" panose="020F0302020204030204" pitchFamily="34" charset="0"/>
              <a:ea typeface="Times New Roman" panose="02020603050405020304" pitchFamily="18" charset="0"/>
              <a:cs typeface="Times New Roman" panose="02020603050405020304" pitchFamily="18" charset="0"/>
            </a:endParaRPr>
          </a:p>
          <a:p>
            <a:endParaRPr lang="en-US">
              <a:solidFill>
                <a:srgbClr val="262626"/>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sz="1800">
                <a:solidFill>
                  <a:srgbClr val="262626"/>
                </a:solidFill>
                <a:effectLst/>
                <a:latin typeface="Calibri Light"/>
                <a:ea typeface="Times New Roman" panose="02020603050405020304" pitchFamily="18" charset="0"/>
                <a:cs typeface="Times New Roman"/>
              </a:rPr>
              <a:t>The team would also like to encourage OVH to continue to manage complaints </a:t>
            </a:r>
            <a:r>
              <a:rPr lang="en-US">
                <a:solidFill>
                  <a:srgbClr val="262626"/>
                </a:solidFill>
                <a:latin typeface="Calibri Light"/>
                <a:ea typeface="Times New Roman" panose="02020603050405020304" pitchFamily="18" charset="0"/>
                <a:cs typeface="Times New Roman"/>
              </a:rPr>
              <a:t>pro-actively in-line with the Housing Ombudsman Complaints Handling Code. </a:t>
            </a:r>
            <a:r>
              <a:rPr lang="en-US" sz="1800">
                <a:solidFill>
                  <a:srgbClr val="262626"/>
                </a:solidFill>
                <a:effectLst/>
                <a:latin typeface="Calibri Light"/>
                <a:ea typeface="Times New Roman" panose="02020603050405020304" pitchFamily="18" charset="0"/>
                <a:cs typeface="Times New Roman"/>
              </a:rPr>
              <a:t>With a focus on consistent monitoring and resident feedback, to ensure sustained improvements to the complaints service, customer satisfaction, and resident engagement. </a:t>
            </a:r>
            <a:endParaRPr lang="en-GB" sz="1800">
              <a:solidFill>
                <a:srgbClr val="262626"/>
              </a:solidFill>
              <a:effectLst/>
              <a:latin typeface="Calibri Light"/>
              <a:ea typeface="Times New Roman" panose="02020603050405020304" pitchFamily="18" charset="0"/>
              <a:cs typeface="Times New Roman"/>
            </a:endParaRPr>
          </a:p>
        </p:txBody>
      </p:sp>
      <p:cxnSp>
        <p:nvCxnSpPr>
          <p:cNvPr id="7" name="Straight Connector 6">
            <a:extLst>
              <a:ext uri="{FF2B5EF4-FFF2-40B4-BE49-F238E27FC236}">
                <a16:creationId xmlns:a16="http://schemas.microsoft.com/office/drawing/2014/main" id="{9D828FDF-6A14-8808-99D2-9D49BEF90D2E}"/>
              </a:ext>
            </a:extLst>
          </p:cNvPr>
          <p:cNvCxnSpPr>
            <a:cxnSpLocks/>
          </p:cNvCxnSpPr>
          <p:nvPr/>
        </p:nvCxnSpPr>
        <p:spPr>
          <a:xfrm>
            <a:off x="1482504" y="1462768"/>
            <a:ext cx="3894168" cy="0"/>
          </a:xfrm>
          <a:prstGeom prst="line">
            <a:avLst/>
          </a:prstGeom>
          <a:ln>
            <a:solidFill>
              <a:srgbClr val="8577B7"/>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96D1E695-A567-A6B9-CD00-F5DCAA7C8222}"/>
              </a:ext>
            </a:extLst>
          </p:cNvPr>
          <p:cNvPicPr>
            <a:picLocks noChangeAspect="1"/>
          </p:cNvPicPr>
          <p:nvPr/>
        </p:nvPicPr>
        <p:blipFill>
          <a:blip r:embed="rId2">
            <a:extLst>
              <a:ext uri="{28A0092B-C50C-407E-A947-70E740481C1C}">
                <a14:useLocalDpi xmlns:a14="http://schemas.microsoft.com/office/drawing/2010/main" val="0"/>
              </a:ext>
            </a:extLst>
          </a:blip>
          <a:srcRect l="73588" t="-6" r="1"/>
          <a:stretch/>
        </p:blipFill>
        <p:spPr>
          <a:xfrm>
            <a:off x="8971984" y="0"/>
            <a:ext cx="3220015" cy="6857603"/>
          </a:xfrm>
          <a:prstGeom prst="rect">
            <a:avLst/>
          </a:prstGeom>
        </p:spPr>
      </p:pic>
    </p:spTree>
    <p:extLst>
      <p:ext uri="{BB962C8B-B14F-4D97-AF65-F5344CB8AC3E}">
        <p14:creationId xmlns:p14="http://schemas.microsoft.com/office/powerpoint/2010/main" val="2013093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E397B-2D3A-B9AA-322E-6DEAD04E94B7}"/>
              </a:ext>
            </a:extLst>
          </p:cNvPr>
          <p:cNvSpPr txBox="1"/>
          <p:nvPr/>
        </p:nvSpPr>
        <p:spPr>
          <a:xfrm>
            <a:off x="1482504" y="748849"/>
            <a:ext cx="4958978"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Acknowledgements</a:t>
            </a:r>
            <a:endParaRPr lang="en-GB" b="1">
              <a:solidFill>
                <a:srgbClr val="262626"/>
              </a:solidFill>
              <a:latin typeface="Aptos Black" panose="020B0004020202020204" pitchFamily="34" charset="0"/>
            </a:endParaRPr>
          </a:p>
        </p:txBody>
      </p:sp>
      <p:sp>
        <p:nvSpPr>
          <p:cNvPr id="5" name="TextBox 4">
            <a:extLst>
              <a:ext uri="{FF2B5EF4-FFF2-40B4-BE49-F238E27FC236}">
                <a16:creationId xmlns:a16="http://schemas.microsoft.com/office/drawing/2014/main" id="{EC447C74-0D43-1C8B-521C-9C3AA21013ED}"/>
              </a:ext>
            </a:extLst>
          </p:cNvPr>
          <p:cNvSpPr txBox="1"/>
          <p:nvPr/>
        </p:nvSpPr>
        <p:spPr>
          <a:xfrm>
            <a:off x="1303042" y="1948283"/>
            <a:ext cx="6097508" cy="5201424"/>
          </a:xfrm>
          <a:prstGeom prst="rect">
            <a:avLst/>
          </a:prstGeom>
          <a:noFill/>
        </p:spPr>
        <p:txBody>
          <a:bodyPr wrap="square">
            <a:spAutoFit/>
          </a:bodyPr>
          <a:lstStyle/>
          <a:p>
            <a:r>
              <a:rPr lang="en-GB" sz="1800" b="1">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The Scrutiny Team would like to acknowledge the following OVH staff who took part in the Scrutiny Team interviews and questions for their openness and transparency: </a:t>
            </a:r>
            <a:endPar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endParaRPr>
          </a:p>
          <a:p>
            <a:r>
              <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  </a:t>
            </a:r>
          </a:p>
          <a:p>
            <a:pPr>
              <a:buNone/>
            </a:pPr>
            <a:r>
              <a:rPr lang="en-GB" sz="1800">
                <a:solidFill>
                  <a:srgbClr val="0E1B2E"/>
                </a:solidFill>
                <a:effectLst/>
                <a:latin typeface="Calibri Light" panose="020F0302020204030204" pitchFamily="34" charset="0"/>
                <a:ea typeface="Times New Roman" panose="02020603050405020304" pitchFamily="18" charset="0"/>
                <a:cs typeface="Times New Roman" panose="02020603050405020304" pitchFamily="18" charset="0"/>
              </a:rPr>
              <a:t>Ian Stewart – Head of Customer and Business Transformation</a:t>
            </a:r>
          </a:p>
          <a:p>
            <a:pPr>
              <a:buNone/>
            </a:pPr>
            <a:r>
              <a:rPr lang="en-GB" sz="1800">
                <a:solidFill>
                  <a:srgbClr val="0E1B2E"/>
                </a:solidFill>
                <a:effectLst/>
                <a:latin typeface="Calibri Light" panose="020F0302020204030204" pitchFamily="34" charset="0"/>
                <a:ea typeface="Times New Roman" panose="02020603050405020304" pitchFamily="18" charset="0"/>
                <a:cs typeface="Times New Roman" panose="02020603050405020304" pitchFamily="18" charset="0"/>
              </a:rPr>
              <a:t>Mark Manns – Head of Housing</a:t>
            </a:r>
          </a:p>
          <a:p>
            <a:pPr>
              <a:buNone/>
            </a:pPr>
            <a:r>
              <a:rPr lang="en-GB">
                <a:solidFill>
                  <a:srgbClr val="0E1B2E"/>
                </a:solidFill>
                <a:latin typeface="Calibri Light" panose="020F0302020204030204" pitchFamily="34" charset="0"/>
                <a:ea typeface="Times New Roman" panose="02020603050405020304" pitchFamily="18" charset="0"/>
                <a:cs typeface="Calibri Light" panose="020F0302020204030204" pitchFamily="34" charset="0"/>
              </a:rPr>
              <a:t>Julie Askey – Neighbourhood Services Team Leader </a:t>
            </a:r>
          </a:p>
          <a:p>
            <a:pPr>
              <a:buNone/>
            </a:pPr>
            <a:r>
              <a:rPr lang="en-GB">
                <a:solidFill>
                  <a:srgbClr val="0E1B2E"/>
                </a:solidFill>
                <a:latin typeface="Calibri Light" panose="020F0302020204030204" pitchFamily="34" charset="0"/>
                <a:ea typeface="Times New Roman" panose="02020603050405020304" pitchFamily="18" charset="0"/>
                <a:cs typeface="Calibri Light" panose="020F0302020204030204" pitchFamily="34" charset="0"/>
              </a:rPr>
              <a:t>Katie Colton – Customer Service Centre Co-Ordinator</a:t>
            </a:r>
          </a:p>
          <a:p>
            <a:pPr>
              <a:buNone/>
            </a:pPr>
            <a:r>
              <a:rPr lang="en-GB">
                <a:solidFill>
                  <a:srgbClr val="0E1B2E"/>
                </a:solidFill>
                <a:latin typeface="Calibri Light" panose="020F0302020204030204" pitchFamily="34" charset="0"/>
                <a:ea typeface="Times New Roman" panose="02020603050405020304" pitchFamily="18" charset="0"/>
                <a:cs typeface="Calibri Light" panose="020F0302020204030204" pitchFamily="34" charset="0"/>
              </a:rPr>
              <a:t>Shanna Woolsey – Customer Experience Lead </a:t>
            </a:r>
          </a:p>
          <a:p>
            <a:pPr>
              <a:buNone/>
            </a:pPr>
            <a:endParaRPr lang="en-GB" sz="1400">
              <a:solidFill>
                <a:srgbClr val="0E1B2E"/>
              </a:solidFill>
              <a:effectLst/>
              <a:latin typeface="Calibri Light" panose="020F0302020204030204" pitchFamily="34" charset="0"/>
              <a:ea typeface="Times New Roman" panose="02020603050405020304" pitchFamily="18" charset="0"/>
              <a:cs typeface="Calibri Light" panose="020F0302020204030204" pitchFamily="34" charset="0"/>
            </a:endParaRPr>
          </a:p>
          <a:p>
            <a:pPr>
              <a:buNone/>
            </a:pPr>
            <a:r>
              <a:rPr lang="en-US" b="1">
                <a:solidFill>
                  <a:srgbClr val="262626"/>
                </a:solidFill>
                <a:latin typeface="Calibri Light" panose="020F0302020204030204" pitchFamily="34" charset="0"/>
                <a:cs typeface="Times New Roman" panose="02020603050405020304" pitchFamily="18" charset="0"/>
              </a:rPr>
              <a:t>One Vision Housing would like to thank the dedicated Scrutiny Team for helping to complete this Scrutiny Review. We are confident that these recommendations will help us to improve customer experience and strengthen our service offer.</a:t>
            </a:r>
            <a:endParaRPr lang="en-GB" b="1">
              <a:solidFill>
                <a:srgbClr val="262626"/>
              </a:solidFill>
              <a:latin typeface="Calibri Light" panose="020F0302020204030204" pitchFamily="34" charset="0"/>
              <a:cs typeface="Times New Roman" panose="02020603050405020304" pitchFamily="18" charset="0"/>
            </a:endParaRPr>
          </a:p>
          <a:p>
            <a:pPr>
              <a:buNone/>
            </a:pPr>
            <a:endParaRPr lang="en-GB" sz="1400">
              <a:solidFill>
                <a:srgbClr val="0E1B2E"/>
              </a:solidFill>
              <a:effectLst/>
              <a:latin typeface="Calibri Light" panose="020F0302020204030204" pitchFamily="34" charset="0"/>
              <a:ea typeface="Times New Roman" panose="02020603050405020304" pitchFamily="18" charset="0"/>
              <a:cs typeface="Calibri Light" panose="020F0302020204030204" pitchFamily="34" charset="0"/>
            </a:endParaRPr>
          </a:p>
          <a:p>
            <a:pPr>
              <a:buNone/>
            </a:pPr>
            <a:endParaRPr lang="en-GB" sz="1400">
              <a:solidFill>
                <a:srgbClr val="0E1B2E"/>
              </a:solidFill>
              <a:latin typeface="Calibri Light" panose="020F0302020204030204" pitchFamily="34" charset="0"/>
              <a:ea typeface="Times New Roman" panose="02020603050405020304" pitchFamily="18" charset="0"/>
              <a:cs typeface="Calibri Light" panose="020F0302020204030204" pitchFamily="34" charset="0"/>
            </a:endParaRPr>
          </a:p>
          <a:p>
            <a:pPr>
              <a:buNone/>
            </a:pPr>
            <a:endParaRPr lang="en-GB" sz="1400">
              <a:solidFill>
                <a:srgbClr val="0E1B2E"/>
              </a:solidFill>
              <a:effectLst/>
              <a:latin typeface="Calibri Light" panose="020F0302020204030204" pitchFamily="34" charset="0"/>
              <a:ea typeface="Times New Roman" panose="02020603050405020304" pitchFamily="18" charset="0"/>
              <a:cs typeface="Calibri Light" panose="020F0302020204030204" pitchFamily="34" charset="0"/>
            </a:endParaRPr>
          </a:p>
          <a:p>
            <a:pPr>
              <a:buNone/>
            </a:pPr>
            <a:endParaRPr lang="en-GB" sz="1400">
              <a:solidFill>
                <a:srgbClr val="0E1B2E"/>
              </a:solidFill>
              <a:latin typeface="Calibri Light" panose="020F0302020204030204" pitchFamily="34" charset="0"/>
              <a:ea typeface="Times New Roman" panose="02020603050405020304" pitchFamily="18" charset="0"/>
              <a:cs typeface="Calibri Light" panose="020F0302020204030204" pitchFamily="34" charset="0"/>
            </a:endParaRPr>
          </a:p>
          <a:p>
            <a:pPr>
              <a:buNone/>
            </a:pPr>
            <a:endParaRPr lang="en-GB" sz="1400">
              <a:solidFill>
                <a:srgbClr val="0E1B2E"/>
              </a:solidFill>
              <a:effectLst/>
              <a:latin typeface="Calibri Light" panose="020F0302020204030204" pitchFamily="34" charset="0"/>
              <a:ea typeface="Times New Roman" panose="02020603050405020304" pitchFamily="18" charset="0"/>
              <a:cs typeface="Calibri Light" panose="020F0302020204030204" pitchFamily="34" charset="0"/>
            </a:endParaRPr>
          </a:p>
          <a:p>
            <a:pPr>
              <a:buNone/>
            </a:pPr>
            <a:endParaRPr lang="en-GB" sz="1400">
              <a:solidFill>
                <a:srgbClr val="0E1B2E"/>
              </a:solidFill>
              <a:effectLst/>
              <a:latin typeface="Calibri Light" panose="020F0302020204030204" pitchFamily="34" charset="0"/>
              <a:ea typeface="Times New Roman" panose="02020603050405020304" pitchFamily="18" charset="0"/>
              <a:cs typeface="Calibri Light" panose="020F0302020204030204" pitchFamily="34" charset="0"/>
            </a:endParaRPr>
          </a:p>
        </p:txBody>
      </p:sp>
      <p:cxnSp>
        <p:nvCxnSpPr>
          <p:cNvPr id="7" name="Straight Connector 6">
            <a:extLst>
              <a:ext uri="{FF2B5EF4-FFF2-40B4-BE49-F238E27FC236}">
                <a16:creationId xmlns:a16="http://schemas.microsoft.com/office/drawing/2014/main" id="{9D828FDF-6A14-8808-99D2-9D49BEF90D2E}"/>
              </a:ext>
            </a:extLst>
          </p:cNvPr>
          <p:cNvCxnSpPr>
            <a:cxnSpLocks/>
          </p:cNvCxnSpPr>
          <p:nvPr/>
        </p:nvCxnSpPr>
        <p:spPr>
          <a:xfrm>
            <a:off x="1482504" y="1462768"/>
            <a:ext cx="3894168" cy="0"/>
          </a:xfrm>
          <a:prstGeom prst="line">
            <a:avLst/>
          </a:prstGeom>
          <a:ln>
            <a:solidFill>
              <a:srgbClr val="8577B7"/>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96D1E695-A567-A6B9-CD00-F5DCAA7C8222}"/>
              </a:ext>
            </a:extLst>
          </p:cNvPr>
          <p:cNvPicPr>
            <a:picLocks noChangeAspect="1"/>
          </p:cNvPicPr>
          <p:nvPr/>
        </p:nvPicPr>
        <p:blipFill>
          <a:blip r:embed="rId2">
            <a:extLst>
              <a:ext uri="{28A0092B-C50C-407E-A947-70E740481C1C}">
                <a14:useLocalDpi xmlns:a14="http://schemas.microsoft.com/office/drawing/2010/main" val="0"/>
              </a:ext>
            </a:extLst>
          </a:blip>
          <a:srcRect l="73588" t="-6" r="1"/>
          <a:stretch/>
        </p:blipFill>
        <p:spPr>
          <a:xfrm>
            <a:off x="8971984" y="0"/>
            <a:ext cx="3220015" cy="6857603"/>
          </a:xfrm>
          <a:prstGeom prst="rect">
            <a:avLst/>
          </a:prstGeom>
        </p:spPr>
      </p:pic>
    </p:spTree>
    <p:extLst>
      <p:ext uri="{BB962C8B-B14F-4D97-AF65-F5344CB8AC3E}">
        <p14:creationId xmlns:p14="http://schemas.microsoft.com/office/powerpoint/2010/main" val="69233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E397B-2D3A-B9AA-322E-6DEAD04E94B7}"/>
              </a:ext>
            </a:extLst>
          </p:cNvPr>
          <p:cNvSpPr txBox="1"/>
          <p:nvPr/>
        </p:nvSpPr>
        <p:spPr>
          <a:xfrm>
            <a:off x="1482504" y="748849"/>
            <a:ext cx="4958978"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Purpose of report</a:t>
            </a:r>
            <a:endParaRPr lang="en-GB" b="1">
              <a:solidFill>
                <a:srgbClr val="262626"/>
              </a:solidFill>
              <a:latin typeface="Aptos Black" panose="020B0004020202020204" pitchFamily="34" charset="0"/>
            </a:endParaRPr>
          </a:p>
        </p:txBody>
      </p:sp>
      <p:sp>
        <p:nvSpPr>
          <p:cNvPr id="5" name="TextBox 4">
            <a:extLst>
              <a:ext uri="{FF2B5EF4-FFF2-40B4-BE49-F238E27FC236}">
                <a16:creationId xmlns:a16="http://schemas.microsoft.com/office/drawing/2014/main" id="{EC447C74-0D43-1C8B-521C-9C3AA21013ED}"/>
              </a:ext>
            </a:extLst>
          </p:cNvPr>
          <p:cNvSpPr txBox="1"/>
          <p:nvPr/>
        </p:nvSpPr>
        <p:spPr>
          <a:xfrm>
            <a:off x="1482504" y="1973921"/>
            <a:ext cx="6097508" cy="1200329"/>
          </a:xfrm>
          <a:prstGeom prst="rect">
            <a:avLst/>
          </a:prstGeom>
          <a:noFill/>
        </p:spPr>
        <p:txBody>
          <a:bodyPr wrap="square">
            <a:spAutoFit/>
          </a:bodyPr>
          <a:lstStyle/>
          <a:p>
            <a:r>
              <a:rPr lang="en-US" i="0">
                <a:solidFill>
                  <a:srgbClr val="000000"/>
                </a:solidFill>
                <a:effectLst/>
                <a:latin typeface="Calibri Light" panose="020F0302020204030204" pitchFamily="34" charset="0"/>
                <a:cs typeface="Calibri Light" panose="020F0302020204030204" pitchFamily="34" charset="0"/>
              </a:rPr>
              <a:t>As a registered provider of social housing, One Vision Housing has an obligation to engage with its tenants and residents in line with the Regulator of Social Housing’s Transparency, Influence and Accountability Standard. </a:t>
            </a:r>
          </a:p>
        </p:txBody>
      </p:sp>
      <p:cxnSp>
        <p:nvCxnSpPr>
          <p:cNvPr id="7" name="Straight Connector 6">
            <a:extLst>
              <a:ext uri="{FF2B5EF4-FFF2-40B4-BE49-F238E27FC236}">
                <a16:creationId xmlns:a16="http://schemas.microsoft.com/office/drawing/2014/main" id="{9D828FDF-6A14-8808-99D2-9D49BEF90D2E}"/>
              </a:ext>
            </a:extLst>
          </p:cNvPr>
          <p:cNvCxnSpPr>
            <a:cxnSpLocks/>
          </p:cNvCxnSpPr>
          <p:nvPr/>
        </p:nvCxnSpPr>
        <p:spPr>
          <a:xfrm>
            <a:off x="1482504" y="1462768"/>
            <a:ext cx="3894168" cy="0"/>
          </a:xfrm>
          <a:prstGeom prst="line">
            <a:avLst/>
          </a:prstGeom>
          <a:ln>
            <a:solidFill>
              <a:srgbClr val="8577B7"/>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96D1E695-A567-A6B9-CD00-F5DCAA7C8222}"/>
              </a:ext>
            </a:extLst>
          </p:cNvPr>
          <p:cNvPicPr>
            <a:picLocks noChangeAspect="1"/>
          </p:cNvPicPr>
          <p:nvPr/>
        </p:nvPicPr>
        <p:blipFill>
          <a:blip r:embed="rId2">
            <a:extLst>
              <a:ext uri="{28A0092B-C50C-407E-A947-70E740481C1C}">
                <a14:useLocalDpi xmlns:a14="http://schemas.microsoft.com/office/drawing/2010/main" val="0"/>
              </a:ext>
            </a:extLst>
          </a:blip>
          <a:srcRect l="73588" t="-6" r="1"/>
          <a:stretch/>
        </p:blipFill>
        <p:spPr>
          <a:xfrm>
            <a:off x="8971984" y="0"/>
            <a:ext cx="3220015" cy="6857603"/>
          </a:xfrm>
          <a:prstGeom prst="rect">
            <a:avLst/>
          </a:prstGeom>
        </p:spPr>
      </p:pic>
      <p:sp>
        <p:nvSpPr>
          <p:cNvPr id="2" name="TextBox 1">
            <a:extLst>
              <a:ext uri="{FF2B5EF4-FFF2-40B4-BE49-F238E27FC236}">
                <a16:creationId xmlns:a16="http://schemas.microsoft.com/office/drawing/2014/main" id="{459043AF-C14A-F03F-50FC-2AF1DFF45BC1}"/>
              </a:ext>
            </a:extLst>
          </p:cNvPr>
          <p:cNvSpPr txBox="1"/>
          <p:nvPr/>
        </p:nvSpPr>
        <p:spPr>
          <a:xfrm>
            <a:off x="1895553" y="3683751"/>
            <a:ext cx="4132880" cy="2585323"/>
          </a:xfrm>
          <a:prstGeom prst="rect">
            <a:avLst/>
          </a:prstGeom>
          <a:noFill/>
        </p:spPr>
        <p:txBody>
          <a:bodyPr wrap="square" rtlCol="0">
            <a:spAutoFit/>
          </a:bodyPr>
          <a:lstStyle/>
          <a:p>
            <a:r>
              <a:rPr lang="en-US" i="1">
                <a:solidFill>
                  <a:srgbClr val="000000"/>
                </a:solidFill>
                <a:effectLst/>
                <a:latin typeface="Calibri Light" panose="020F0302020204030204" pitchFamily="34" charset="0"/>
                <a:cs typeface="Calibri Light" panose="020F0302020204030204" pitchFamily="34" charset="0"/>
              </a:rPr>
              <a:t>Registered providers must give tenants a wide range of meaningful opportunities to influence and </a:t>
            </a:r>
            <a:r>
              <a:rPr lang="en-US" i="1" err="1">
                <a:solidFill>
                  <a:srgbClr val="000000"/>
                </a:solidFill>
                <a:effectLst/>
                <a:latin typeface="Calibri Light" panose="020F0302020204030204" pitchFamily="34" charset="0"/>
                <a:cs typeface="Calibri Light" panose="020F0302020204030204" pitchFamily="34" charset="0"/>
              </a:rPr>
              <a:t>scrutinise</a:t>
            </a:r>
            <a:r>
              <a:rPr lang="en-US" i="1">
                <a:solidFill>
                  <a:srgbClr val="000000"/>
                </a:solidFill>
                <a:effectLst/>
                <a:latin typeface="Calibri Light" panose="020F0302020204030204" pitchFamily="34" charset="0"/>
                <a:cs typeface="Calibri Light" panose="020F0302020204030204" pitchFamily="34" charset="0"/>
              </a:rPr>
              <a:t> their landlord’s strategies, policies and services. This includes in relation to the </a:t>
            </a:r>
            <a:r>
              <a:rPr lang="en-US" i="1" err="1">
                <a:solidFill>
                  <a:srgbClr val="000000"/>
                </a:solidFill>
                <a:effectLst/>
                <a:latin typeface="Calibri Light" panose="020F0302020204030204" pitchFamily="34" charset="0"/>
                <a:cs typeface="Calibri Light" panose="020F0302020204030204" pitchFamily="34" charset="0"/>
              </a:rPr>
              <a:t>neighbourhood</a:t>
            </a:r>
            <a:r>
              <a:rPr lang="en-US" i="1">
                <a:solidFill>
                  <a:srgbClr val="000000"/>
                </a:solidFill>
                <a:effectLst/>
                <a:latin typeface="Calibri Light" panose="020F0302020204030204" pitchFamily="34" charset="0"/>
                <a:cs typeface="Calibri Light" panose="020F0302020204030204" pitchFamily="34" charset="0"/>
              </a:rPr>
              <a:t> where applicable.</a:t>
            </a:r>
          </a:p>
          <a:p>
            <a:endParaRPr lang="en-US" i="1">
              <a:solidFill>
                <a:srgbClr val="000000"/>
              </a:solidFill>
              <a:effectLst/>
              <a:latin typeface="Calibri Light" panose="020F0302020204030204" pitchFamily="34" charset="0"/>
              <a:cs typeface="Calibri Light" panose="020F0302020204030204" pitchFamily="34" charset="0"/>
            </a:endParaRPr>
          </a:p>
          <a:p>
            <a:r>
              <a:rPr lang="en-US" b="1">
                <a:solidFill>
                  <a:srgbClr val="000000"/>
                </a:solidFill>
                <a:latin typeface="Calibri Light" panose="020F0302020204030204" pitchFamily="34" charset="0"/>
                <a:cs typeface="Calibri Light" panose="020F0302020204030204" pitchFamily="34" charset="0"/>
              </a:rPr>
              <a:t>- </a:t>
            </a:r>
            <a:r>
              <a:rPr lang="en-US" b="1">
                <a:solidFill>
                  <a:srgbClr val="000000"/>
                </a:solidFill>
                <a:effectLst/>
                <a:latin typeface="Calibri Light" panose="020F0302020204030204" pitchFamily="34" charset="0"/>
                <a:cs typeface="Calibri Light" panose="020F0302020204030204" pitchFamily="34" charset="0"/>
              </a:rPr>
              <a:t>Consumer Standards 2024</a:t>
            </a:r>
          </a:p>
          <a:p>
            <a:endParaRPr lang="en-GB"/>
          </a:p>
        </p:txBody>
      </p:sp>
      <p:pic>
        <p:nvPicPr>
          <p:cNvPr id="10" name="Graphic 9" descr="Open quotation mark with solid fill">
            <a:extLst>
              <a:ext uri="{FF2B5EF4-FFF2-40B4-BE49-F238E27FC236}">
                <a16:creationId xmlns:a16="http://schemas.microsoft.com/office/drawing/2014/main" id="{3E5135EC-8F70-1FCD-E7F7-9F322914D61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9501" y="3428801"/>
            <a:ext cx="914400" cy="914400"/>
          </a:xfrm>
          <a:prstGeom prst="rect">
            <a:avLst/>
          </a:prstGeom>
        </p:spPr>
      </p:pic>
      <p:pic>
        <p:nvPicPr>
          <p:cNvPr id="11" name="Graphic 10" descr="Open quotation mark with solid fill">
            <a:extLst>
              <a:ext uri="{FF2B5EF4-FFF2-40B4-BE49-F238E27FC236}">
                <a16:creationId xmlns:a16="http://schemas.microsoft.com/office/drawing/2014/main" id="{161C2BBD-5E3D-5F1B-D70E-4B53C2BED0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5114033" y="4938032"/>
            <a:ext cx="914400" cy="914400"/>
          </a:xfrm>
          <a:prstGeom prst="rect">
            <a:avLst/>
          </a:prstGeom>
        </p:spPr>
      </p:pic>
    </p:spTree>
    <p:extLst>
      <p:ext uri="{BB962C8B-B14F-4D97-AF65-F5344CB8AC3E}">
        <p14:creationId xmlns:p14="http://schemas.microsoft.com/office/powerpoint/2010/main" val="2099542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E397B-2D3A-B9AA-322E-6DEAD04E94B7}"/>
              </a:ext>
            </a:extLst>
          </p:cNvPr>
          <p:cNvSpPr txBox="1"/>
          <p:nvPr/>
        </p:nvSpPr>
        <p:spPr>
          <a:xfrm>
            <a:off x="1482504" y="748849"/>
            <a:ext cx="4958978"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Background</a:t>
            </a:r>
            <a:endParaRPr lang="en-GB" b="1">
              <a:solidFill>
                <a:srgbClr val="262626"/>
              </a:solidFill>
              <a:latin typeface="Aptos Black" panose="020B0004020202020204" pitchFamily="34" charset="0"/>
            </a:endParaRPr>
          </a:p>
        </p:txBody>
      </p:sp>
      <p:cxnSp>
        <p:nvCxnSpPr>
          <p:cNvPr id="7" name="Straight Connector 6">
            <a:extLst>
              <a:ext uri="{FF2B5EF4-FFF2-40B4-BE49-F238E27FC236}">
                <a16:creationId xmlns:a16="http://schemas.microsoft.com/office/drawing/2014/main" id="{9D828FDF-6A14-8808-99D2-9D49BEF90D2E}"/>
              </a:ext>
            </a:extLst>
          </p:cNvPr>
          <p:cNvCxnSpPr>
            <a:cxnSpLocks/>
          </p:cNvCxnSpPr>
          <p:nvPr/>
        </p:nvCxnSpPr>
        <p:spPr>
          <a:xfrm>
            <a:off x="1482504" y="1462768"/>
            <a:ext cx="3894168" cy="0"/>
          </a:xfrm>
          <a:prstGeom prst="line">
            <a:avLst/>
          </a:prstGeom>
          <a:ln>
            <a:solidFill>
              <a:srgbClr val="8577B7"/>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96D1E695-A567-A6B9-CD00-F5DCAA7C8222}"/>
              </a:ext>
            </a:extLst>
          </p:cNvPr>
          <p:cNvPicPr>
            <a:picLocks noChangeAspect="1"/>
          </p:cNvPicPr>
          <p:nvPr/>
        </p:nvPicPr>
        <p:blipFill>
          <a:blip r:embed="rId2">
            <a:extLst>
              <a:ext uri="{28A0092B-C50C-407E-A947-70E740481C1C}">
                <a14:useLocalDpi xmlns:a14="http://schemas.microsoft.com/office/drawing/2010/main" val="0"/>
              </a:ext>
            </a:extLst>
          </a:blip>
          <a:srcRect l="73588" t="-6" r="1"/>
          <a:stretch/>
        </p:blipFill>
        <p:spPr>
          <a:xfrm>
            <a:off x="8971984" y="0"/>
            <a:ext cx="3220015" cy="6857603"/>
          </a:xfrm>
          <a:prstGeom prst="rect">
            <a:avLst/>
          </a:prstGeom>
        </p:spPr>
      </p:pic>
      <p:sp>
        <p:nvSpPr>
          <p:cNvPr id="10" name="TextBox 9">
            <a:extLst>
              <a:ext uri="{FF2B5EF4-FFF2-40B4-BE49-F238E27FC236}">
                <a16:creationId xmlns:a16="http://schemas.microsoft.com/office/drawing/2014/main" id="{8055E699-1A7B-2C03-8E82-1C2E74CD1856}"/>
              </a:ext>
            </a:extLst>
          </p:cNvPr>
          <p:cNvSpPr txBox="1"/>
          <p:nvPr/>
        </p:nvSpPr>
        <p:spPr>
          <a:xfrm>
            <a:off x="1364810" y="1809081"/>
            <a:ext cx="6097508" cy="3970318"/>
          </a:xfrm>
          <a:prstGeom prst="rect">
            <a:avLst/>
          </a:prstGeom>
          <a:noFill/>
        </p:spPr>
        <p:txBody>
          <a:bodyPr wrap="square" lIns="91440" tIns="45720" rIns="91440" bIns="45720" anchor="t">
            <a:spAutoFit/>
          </a:bodyPr>
          <a:lstStyle/>
          <a:p>
            <a:pPr>
              <a:buNone/>
            </a:pPr>
            <a:r>
              <a:rPr lang="en-GB">
                <a:solidFill>
                  <a:srgbClr val="0E1B2E"/>
                </a:solidFill>
                <a:latin typeface="Calibri Light"/>
                <a:ea typeface="Calibri Light"/>
                <a:cs typeface="Calibri Light"/>
              </a:rPr>
              <a:t>The complaints service is a fundamental component of One Vision Housing’s approach to customer engagement and accountability. It provides customers with a clear and structured process to raise concerns, seek appropriate resolutions, and contribute to service improvements. A robust complaints process is essential for building trust, ensuring fairness, and demonstrating OVH’s commitment to delivering consistent high-quality housing services whilst ensuring compliance against the Housing Ombudsman's Complaint Handling Code.</a:t>
            </a:r>
          </a:p>
          <a:p>
            <a:pPr>
              <a:buNone/>
            </a:pPr>
            <a:endParaRPr lang="en-GB">
              <a:solidFill>
                <a:srgbClr val="0E1B2E"/>
              </a:solidFill>
              <a:latin typeface="Calibri Light" panose="020F0302020204030204" pitchFamily="34" charset="0"/>
              <a:cs typeface="Calibri Light" panose="020F0302020204030204" pitchFamily="34" charset="0"/>
            </a:endParaRPr>
          </a:p>
          <a:p>
            <a:pPr>
              <a:buNone/>
            </a:pPr>
            <a:r>
              <a:rPr lang="en-US">
                <a:solidFill>
                  <a:srgbClr val="0E1B2E"/>
                </a:solidFill>
                <a:latin typeface="Calibri Light"/>
                <a:ea typeface="Calibri Light"/>
                <a:cs typeface="Calibri Light"/>
              </a:rPr>
              <a:t>Performance data reviewed by the customer led Scrutiny Team highlighted that customer satisfaction with Complaints was not meeting targets, leading to this Scrutiny Review to identify areas for improvement.</a:t>
            </a:r>
            <a:endParaRPr lang="en-GB">
              <a:solidFill>
                <a:srgbClr val="0E1B2E"/>
              </a:solidFill>
              <a:latin typeface="Calibri Light"/>
              <a:ea typeface="Calibri Light"/>
              <a:cs typeface="Calibri Light"/>
            </a:endParaRPr>
          </a:p>
        </p:txBody>
      </p:sp>
    </p:spTree>
    <p:extLst>
      <p:ext uri="{BB962C8B-B14F-4D97-AF65-F5344CB8AC3E}">
        <p14:creationId xmlns:p14="http://schemas.microsoft.com/office/powerpoint/2010/main" val="3295944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E397B-2D3A-B9AA-322E-6DEAD04E94B7}"/>
              </a:ext>
            </a:extLst>
          </p:cNvPr>
          <p:cNvSpPr txBox="1"/>
          <p:nvPr/>
        </p:nvSpPr>
        <p:spPr>
          <a:xfrm>
            <a:off x="1482504" y="748849"/>
            <a:ext cx="4958978"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Who took part</a:t>
            </a:r>
            <a:endParaRPr lang="en-GB" b="1">
              <a:solidFill>
                <a:srgbClr val="262626"/>
              </a:solidFill>
              <a:latin typeface="Aptos Black" panose="020B0004020202020204" pitchFamily="34" charset="0"/>
            </a:endParaRPr>
          </a:p>
        </p:txBody>
      </p:sp>
      <p:sp>
        <p:nvSpPr>
          <p:cNvPr id="5" name="TextBox 4">
            <a:extLst>
              <a:ext uri="{FF2B5EF4-FFF2-40B4-BE49-F238E27FC236}">
                <a16:creationId xmlns:a16="http://schemas.microsoft.com/office/drawing/2014/main" id="{EC447C74-0D43-1C8B-521C-9C3AA21013ED}"/>
              </a:ext>
            </a:extLst>
          </p:cNvPr>
          <p:cNvSpPr txBox="1"/>
          <p:nvPr/>
        </p:nvSpPr>
        <p:spPr>
          <a:xfrm>
            <a:off x="1482504" y="1973921"/>
            <a:ext cx="6097508" cy="2308324"/>
          </a:xfrm>
          <a:prstGeom prst="rect">
            <a:avLst/>
          </a:prstGeom>
          <a:noFill/>
        </p:spPr>
        <p:txBody>
          <a:bodyPr wrap="square">
            <a:spAutoFit/>
          </a:bodyPr>
          <a:lstStyle/>
          <a:p>
            <a:r>
              <a:rPr lang="en-GB" sz="1800" b="1">
                <a:solidFill>
                  <a:srgbClr val="262626"/>
                </a:solidFill>
                <a:effectLst/>
                <a:latin typeface="Calibri Light" panose="020F0302020204030204" pitchFamily="34" charset="0"/>
                <a:ea typeface="Times New Roman" panose="02020603050405020304" pitchFamily="18" charset="0"/>
                <a:cs typeface="Calibri" panose="020F0502020204030204" pitchFamily="34" charset="0"/>
              </a:rPr>
              <a:t>Scrutiny Team members that took part in this review: </a:t>
            </a:r>
          </a:p>
          <a:p>
            <a:r>
              <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Pam Holliday – Chair</a:t>
            </a:r>
          </a:p>
          <a:p>
            <a:r>
              <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Ken Williams – Vice Chair </a:t>
            </a:r>
          </a:p>
          <a:p>
            <a:r>
              <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Anthony Bailey </a:t>
            </a:r>
          </a:p>
          <a:p>
            <a:r>
              <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Bernie Blackmore</a:t>
            </a:r>
          </a:p>
          <a:p>
            <a:r>
              <a:rPr lang="en-GB">
                <a:solidFill>
                  <a:srgbClr val="262626"/>
                </a:solidFill>
                <a:latin typeface="Calibri Light" panose="020F0302020204030204" pitchFamily="34" charset="0"/>
                <a:ea typeface="Times New Roman" panose="02020603050405020304" pitchFamily="18" charset="0"/>
                <a:cs typeface="Times New Roman" panose="02020603050405020304" pitchFamily="18" charset="0"/>
              </a:rPr>
              <a:t>Joyce Johnston</a:t>
            </a:r>
            <a:endPar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endParaRPr>
          </a:p>
          <a:p>
            <a:r>
              <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rPr>
              <a:t> </a:t>
            </a:r>
          </a:p>
          <a:p>
            <a:endParaRPr lang="en-GB" sz="1800">
              <a:solidFill>
                <a:srgbClr val="26262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9D828FDF-6A14-8808-99D2-9D49BEF90D2E}"/>
              </a:ext>
            </a:extLst>
          </p:cNvPr>
          <p:cNvCxnSpPr>
            <a:cxnSpLocks/>
          </p:cNvCxnSpPr>
          <p:nvPr/>
        </p:nvCxnSpPr>
        <p:spPr>
          <a:xfrm>
            <a:off x="1482504" y="1462768"/>
            <a:ext cx="3894168" cy="0"/>
          </a:xfrm>
          <a:prstGeom prst="line">
            <a:avLst/>
          </a:prstGeom>
          <a:ln>
            <a:solidFill>
              <a:srgbClr val="8577B7"/>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96D1E695-A567-A6B9-CD00-F5DCAA7C8222}"/>
              </a:ext>
            </a:extLst>
          </p:cNvPr>
          <p:cNvPicPr>
            <a:picLocks noChangeAspect="1"/>
          </p:cNvPicPr>
          <p:nvPr/>
        </p:nvPicPr>
        <p:blipFill>
          <a:blip r:embed="rId2">
            <a:extLst>
              <a:ext uri="{28A0092B-C50C-407E-A947-70E740481C1C}">
                <a14:useLocalDpi xmlns:a14="http://schemas.microsoft.com/office/drawing/2010/main" val="0"/>
              </a:ext>
            </a:extLst>
          </a:blip>
          <a:srcRect l="73588" t="-6" r="1"/>
          <a:stretch/>
        </p:blipFill>
        <p:spPr>
          <a:xfrm>
            <a:off x="8971984" y="0"/>
            <a:ext cx="3220015" cy="6857603"/>
          </a:xfrm>
          <a:prstGeom prst="rect">
            <a:avLst/>
          </a:prstGeom>
        </p:spPr>
      </p:pic>
    </p:spTree>
    <p:extLst>
      <p:ext uri="{BB962C8B-B14F-4D97-AF65-F5344CB8AC3E}">
        <p14:creationId xmlns:p14="http://schemas.microsoft.com/office/powerpoint/2010/main" val="1565804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759A476-9E98-34CE-BBBD-D0BD3665D734}"/>
              </a:ext>
            </a:extLst>
          </p:cNvPr>
          <p:cNvGraphicFramePr>
            <a:graphicFrameLocks noGrp="1"/>
          </p:cNvGraphicFramePr>
          <p:nvPr>
            <p:extLst>
              <p:ext uri="{D42A27DB-BD31-4B8C-83A1-F6EECF244321}">
                <p14:modId xmlns:p14="http://schemas.microsoft.com/office/powerpoint/2010/main" val="3070436126"/>
              </p:ext>
            </p:extLst>
          </p:nvPr>
        </p:nvGraphicFramePr>
        <p:xfrm>
          <a:off x="229399" y="655249"/>
          <a:ext cx="11224846" cy="5967202"/>
        </p:xfrm>
        <a:graphic>
          <a:graphicData uri="http://schemas.openxmlformats.org/drawingml/2006/table">
            <a:tbl>
              <a:tblPr firstRow="1" bandRow="1">
                <a:tableStyleId>{073A0DAA-6AF3-43AB-8588-CEC1D06C72B9}</a:tableStyleId>
              </a:tblPr>
              <a:tblGrid>
                <a:gridCol w="1630568">
                  <a:extLst>
                    <a:ext uri="{9D8B030D-6E8A-4147-A177-3AD203B41FA5}">
                      <a16:colId xmlns:a16="http://schemas.microsoft.com/office/drawing/2014/main" val="531221874"/>
                    </a:ext>
                  </a:extLst>
                </a:gridCol>
                <a:gridCol w="4047393">
                  <a:extLst>
                    <a:ext uri="{9D8B030D-6E8A-4147-A177-3AD203B41FA5}">
                      <a16:colId xmlns:a16="http://schemas.microsoft.com/office/drawing/2014/main" val="3156414339"/>
                    </a:ext>
                  </a:extLst>
                </a:gridCol>
                <a:gridCol w="5546885">
                  <a:extLst>
                    <a:ext uri="{9D8B030D-6E8A-4147-A177-3AD203B41FA5}">
                      <a16:colId xmlns:a16="http://schemas.microsoft.com/office/drawing/2014/main" val="24485248"/>
                    </a:ext>
                  </a:extLst>
                </a:gridCol>
              </a:tblGrid>
              <a:tr h="328073">
                <a:tc>
                  <a:txBody>
                    <a:bodyPr/>
                    <a:lstStyle/>
                    <a:p>
                      <a:r>
                        <a:rPr lang="en-GB" sz="1600"/>
                        <a:t>Area of Concern</a:t>
                      </a:r>
                    </a:p>
                  </a:txBody>
                  <a:tcPr>
                    <a:solidFill>
                      <a:srgbClr val="8577B7"/>
                    </a:solidFill>
                  </a:tcPr>
                </a:tc>
                <a:tc>
                  <a:txBody>
                    <a:bodyPr/>
                    <a:lstStyle/>
                    <a:p>
                      <a:r>
                        <a:rPr lang="en-GB" sz="1600"/>
                        <a:t>Scrutiny Findings</a:t>
                      </a:r>
                    </a:p>
                  </a:txBody>
                  <a:tcPr>
                    <a:solidFill>
                      <a:srgbClr val="8577B7"/>
                    </a:solidFill>
                  </a:tcPr>
                </a:tc>
                <a:tc>
                  <a:txBody>
                    <a:bodyPr/>
                    <a:lstStyle/>
                    <a:p>
                      <a:r>
                        <a:rPr lang="en-GB" sz="1600"/>
                        <a:t>Scrutiny Recommendation</a:t>
                      </a:r>
                    </a:p>
                  </a:txBody>
                  <a:tcPr>
                    <a:solidFill>
                      <a:srgbClr val="8577B7"/>
                    </a:solidFill>
                  </a:tcPr>
                </a:tc>
                <a:extLst>
                  <a:ext uri="{0D108BD9-81ED-4DB2-BD59-A6C34878D82A}">
                    <a16:rowId xmlns:a16="http://schemas.microsoft.com/office/drawing/2014/main" val="3727033920"/>
                  </a:ext>
                </a:extLst>
              </a:tr>
              <a:tr h="3025563">
                <a:tc>
                  <a:txBody>
                    <a:bodyPr/>
                    <a:lstStyle/>
                    <a:p>
                      <a:r>
                        <a:rPr lang="en-GB" sz="1400" b="1">
                          <a:solidFill>
                            <a:srgbClr val="343433"/>
                          </a:solidFill>
                          <a:latin typeface="Calibri Light"/>
                          <a:cs typeface="Calibri Light"/>
                        </a:rPr>
                        <a:t>Surveys: </a:t>
                      </a:r>
                      <a:r>
                        <a:rPr lang="en-GB" sz="1400" b="0">
                          <a:solidFill>
                            <a:srgbClr val="343433"/>
                          </a:solidFill>
                          <a:latin typeface="Calibri Light"/>
                          <a:cs typeface="Calibri Light"/>
                        </a:rPr>
                        <a:t>Satisfaction with the complaints service</a:t>
                      </a:r>
                    </a:p>
                  </a:txBody>
                  <a:tcPr/>
                </a:tc>
                <a:tc>
                  <a:txBody>
                    <a:bodyPr/>
                    <a:lstStyle/>
                    <a:p>
                      <a:r>
                        <a:rPr lang="en-GB" sz="1400" kern="1200">
                          <a:solidFill>
                            <a:srgbClr val="343433"/>
                          </a:solidFill>
                          <a:latin typeface="Calibri Light"/>
                          <a:ea typeface="+mn-ea"/>
                          <a:cs typeface="Calibri Light"/>
                        </a:rPr>
                        <a:t>Survey data highlights three questions that receive lower levels of customer satisfaction. These relate to:</a:t>
                      </a:r>
                    </a:p>
                    <a:p>
                      <a:pPr marL="285750" indent="-285750">
                        <a:buFont typeface="Arial" panose="020B0604020202020204" pitchFamily="34" charset="0"/>
                        <a:buChar char="•"/>
                      </a:pPr>
                      <a:r>
                        <a:rPr lang="en-GB" sz="1400" kern="1200">
                          <a:solidFill>
                            <a:srgbClr val="343433"/>
                          </a:solidFill>
                          <a:latin typeface="Calibri Light"/>
                          <a:ea typeface="+mn-ea"/>
                          <a:cs typeface="Calibri Light"/>
                        </a:rPr>
                        <a:t>Satisfaction with the outcome of the complaint</a:t>
                      </a:r>
                    </a:p>
                    <a:p>
                      <a:pPr marL="285750" indent="-285750">
                        <a:buFont typeface="Arial" panose="020B0604020202020204" pitchFamily="34" charset="0"/>
                        <a:buChar char="•"/>
                      </a:pPr>
                      <a:r>
                        <a:rPr lang="en-GB" sz="1400" kern="1200">
                          <a:solidFill>
                            <a:srgbClr val="343433"/>
                          </a:solidFill>
                          <a:latin typeface="Calibri Light"/>
                          <a:ea typeface="+mn-ea"/>
                          <a:cs typeface="Calibri Light"/>
                        </a:rPr>
                        <a:t>Satisfaction with any agreed work or actions following complaint closure</a:t>
                      </a:r>
                    </a:p>
                    <a:p>
                      <a:pPr marL="285750" indent="-285750">
                        <a:buFont typeface="Arial" panose="020B0604020202020204" pitchFamily="34" charset="0"/>
                        <a:buChar char="•"/>
                      </a:pPr>
                      <a:r>
                        <a:rPr lang="en-GB" sz="1400" kern="1200">
                          <a:solidFill>
                            <a:srgbClr val="343433"/>
                          </a:solidFill>
                          <a:latin typeface="Calibri Light"/>
                          <a:ea typeface="+mn-ea"/>
                          <a:cs typeface="Calibri Light"/>
                        </a:rPr>
                        <a:t>Satisfaction with how the investigating officer handled the complaint</a:t>
                      </a:r>
                    </a:p>
                    <a:p>
                      <a:r>
                        <a:rPr lang="en-GB" sz="1400" kern="1200">
                          <a:solidFill>
                            <a:srgbClr val="343433"/>
                          </a:solidFill>
                          <a:latin typeface="Calibri Light"/>
                          <a:ea typeface="+mn-ea"/>
                          <a:cs typeface="Calibri Light"/>
                        </a:rPr>
                        <a:t>Scores for these questions are notably lower for Stage Two complaints compared to Stage One complaints.</a:t>
                      </a:r>
                    </a:p>
                    <a:p>
                      <a:r>
                        <a:rPr lang="en-GB" sz="1400" kern="1200">
                          <a:solidFill>
                            <a:srgbClr val="343433"/>
                          </a:solidFill>
                          <a:latin typeface="Calibri Light"/>
                          <a:ea typeface="+mn-ea"/>
                          <a:cs typeface="Calibri Light"/>
                        </a:rPr>
                        <a:t>In contrast, operational questions within the survey indicate that customers are generally satisfied with the overall process.</a:t>
                      </a:r>
                    </a:p>
                    <a:p>
                      <a:endParaRPr lang="en-GB" sz="1400">
                        <a:solidFill>
                          <a:srgbClr val="343433"/>
                        </a:solidFill>
                        <a:latin typeface="Calibri Light" panose="020F0302020204030204" pitchFamily="34" charset="0"/>
                        <a:cs typeface="Calibri Light" panose="020F0302020204030204" pitchFamily="34" charset="0"/>
                      </a:endParaRPr>
                    </a:p>
                  </a:txBody>
                  <a:tcPr/>
                </a:tc>
                <a:tc>
                  <a:txBody>
                    <a:bodyPr/>
                    <a:lstStyle/>
                    <a:p>
                      <a:r>
                        <a:rPr lang="en-GB" sz="1400" kern="1200">
                          <a:solidFill>
                            <a:srgbClr val="343433"/>
                          </a:solidFill>
                          <a:latin typeface="Calibri Light"/>
                          <a:ea typeface="+mn-ea"/>
                          <a:cs typeface="Calibri Light"/>
                        </a:rPr>
                        <a:t>This scrutiny review was prompted by low satisfaction levels with the complaints service, which currently stands at 52.4% against a target of 75%. The scrutiny team believes that focusing on improvements in three key areas of the service will help raise overall satisfaction.</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a:ea typeface="+mn-ea"/>
                          <a:cs typeface="Calibri Light"/>
                        </a:rPr>
                        <a:t>It is recommended that OVH strengthen the oversight of follow-up works and improve the process by which investigating officers handle complaints. These two areas have been identified as key factors contributing to lower overall satisfaction with the service.</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The Scrutiny Team acknowledge that complaint investigation timescales, defined by the Housing Ombudsman can be challenging for OVH and Investigating officers.</a:t>
                      </a:r>
                    </a:p>
                  </a:txBody>
                  <a:tcPr/>
                </a:tc>
                <a:extLst>
                  <a:ext uri="{0D108BD9-81ED-4DB2-BD59-A6C34878D82A}">
                    <a16:rowId xmlns:a16="http://schemas.microsoft.com/office/drawing/2014/main" val="544490786"/>
                  </a:ext>
                </a:extLst>
              </a:tr>
              <a:tr h="26063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a:solidFill>
                            <a:srgbClr val="000000"/>
                          </a:solidFill>
                          <a:effectLst/>
                          <a:latin typeface="Calibri Light" panose="020F0302020204030204" pitchFamily="34" charset="0"/>
                          <a:cs typeface="Calibri Light" panose="020F0302020204030204" pitchFamily="34" charset="0"/>
                        </a:rPr>
                        <a:t>Stage One Complaints: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a:solidFill>
                            <a:srgbClr val="000000"/>
                          </a:solidFill>
                          <a:effectLst/>
                          <a:latin typeface="Calibri Light" panose="020F0302020204030204" pitchFamily="34" charset="0"/>
                          <a:cs typeface="Calibri Light" panose="020F0302020204030204" pitchFamily="34" charset="0"/>
                        </a:rPr>
                        <a:t>Managing Customer Expectations</a:t>
                      </a:r>
                    </a:p>
                  </a:txBody>
                  <a:tcPr/>
                </a:tc>
                <a:tc>
                  <a:txBody>
                    <a:bodyPr/>
                    <a:lstStyle/>
                    <a:p>
                      <a:pPr marL="0" algn="l" defTabSz="914400" rtl="0" eaLnBrk="1" latinLnBrk="0" hangingPunct="1"/>
                      <a:r>
                        <a:rPr lang="en-GB" sz="1400" kern="1200">
                          <a:solidFill>
                            <a:srgbClr val="343433"/>
                          </a:solidFill>
                          <a:latin typeface="Calibri Light"/>
                          <a:ea typeface="+mn-ea"/>
                          <a:cs typeface="Calibri Light"/>
                        </a:rPr>
                        <a:t>Interviews conducted with staff highlighted some complaints arise from customers having high expectations, particularly in relation to the Repairs and Maintenance service.</a:t>
                      </a:r>
                    </a:p>
                    <a:p>
                      <a:endParaRPr lang="en-GB" sz="1400">
                        <a:solidFill>
                          <a:srgbClr val="343433"/>
                        </a:solidFill>
                        <a:latin typeface="Calibri Light" panose="020F0302020204030204" pitchFamily="34" charset="0"/>
                        <a:cs typeface="Calibri Light" panose="020F0302020204030204" pitchFamily="34" charset="0"/>
                      </a:endParaRPr>
                    </a:p>
                  </a:txBody>
                  <a:tcPr/>
                </a:tc>
                <a:tc>
                  <a:txBody>
                    <a:bodyPr/>
                    <a:lstStyle/>
                    <a:p>
                      <a:r>
                        <a:rPr lang="en-GB" sz="1400" kern="1200">
                          <a:solidFill>
                            <a:srgbClr val="343433"/>
                          </a:solidFill>
                          <a:latin typeface="Calibri Light"/>
                          <a:ea typeface="+mn-ea"/>
                          <a:cs typeface="Calibri Light"/>
                        </a:rPr>
                        <a:t>It is recommended that the information provided to complainants at the start of the process is reviewed to ensure it clearly explains what residents can and cannot expect from the service and the complaint outcome.</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a:ea typeface="+mn-ea"/>
                          <a:cs typeface="Calibri Light"/>
                        </a:rPr>
                        <a:t>It is recommended that the Repairs and Maintenance Policy is made available in an easy-read format, explicitly outlining service expectations, helping to reduce confusion about the scope of works. Alternatively, OVH may wish to review how this policy is communicated to residents more generally.</a:t>
                      </a:r>
                    </a:p>
                    <a:p>
                      <a:endParaRPr lang="en-GB" sz="1400" kern="1200">
                        <a:solidFill>
                          <a:srgbClr val="343433"/>
                        </a:solidFill>
                        <a:latin typeface="Calibri Light" panose="020F0302020204030204" pitchFamily="34" charset="0"/>
                        <a:ea typeface="+mn-ea"/>
                        <a:cs typeface="Calibri Light" panose="020F0302020204030204" pitchFamily="34" charset="0"/>
                      </a:endParaRPr>
                    </a:p>
                  </a:txBody>
                  <a:tcPr/>
                </a:tc>
                <a:extLst>
                  <a:ext uri="{0D108BD9-81ED-4DB2-BD59-A6C34878D82A}">
                    <a16:rowId xmlns:a16="http://schemas.microsoft.com/office/drawing/2014/main" val="2661280613"/>
                  </a:ext>
                </a:extLst>
              </a:tr>
            </a:tbl>
          </a:graphicData>
        </a:graphic>
      </p:graphicFrame>
      <p:sp>
        <p:nvSpPr>
          <p:cNvPr id="4" name="TextBox 3">
            <a:extLst>
              <a:ext uri="{FF2B5EF4-FFF2-40B4-BE49-F238E27FC236}">
                <a16:creationId xmlns:a16="http://schemas.microsoft.com/office/drawing/2014/main" id="{30C81461-6475-53F4-C99D-63C49E80E6D8}"/>
              </a:ext>
            </a:extLst>
          </p:cNvPr>
          <p:cNvSpPr txBox="1"/>
          <p:nvPr/>
        </p:nvSpPr>
        <p:spPr>
          <a:xfrm>
            <a:off x="158631" y="4041"/>
            <a:ext cx="10356392"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Scrutiny findings &amp; recommendations</a:t>
            </a:r>
            <a:endParaRPr lang="en-GB" b="1">
              <a:solidFill>
                <a:srgbClr val="262626"/>
              </a:solidFill>
              <a:latin typeface="Aptos Black" panose="020B0004020202020204" pitchFamily="34" charset="0"/>
            </a:endParaRPr>
          </a:p>
        </p:txBody>
      </p:sp>
    </p:spTree>
    <p:extLst>
      <p:ext uri="{BB962C8B-B14F-4D97-AF65-F5344CB8AC3E}">
        <p14:creationId xmlns:p14="http://schemas.microsoft.com/office/powerpoint/2010/main" val="866137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759A476-9E98-34CE-BBBD-D0BD3665D734}"/>
              </a:ext>
            </a:extLst>
          </p:cNvPr>
          <p:cNvGraphicFramePr>
            <a:graphicFrameLocks noGrp="1"/>
          </p:cNvGraphicFramePr>
          <p:nvPr>
            <p:extLst>
              <p:ext uri="{D42A27DB-BD31-4B8C-83A1-F6EECF244321}">
                <p14:modId xmlns:p14="http://schemas.microsoft.com/office/powerpoint/2010/main" val="3121346558"/>
              </p:ext>
            </p:extLst>
          </p:nvPr>
        </p:nvGraphicFramePr>
        <p:xfrm>
          <a:off x="220954" y="650052"/>
          <a:ext cx="11750091" cy="6078062"/>
        </p:xfrm>
        <a:graphic>
          <a:graphicData uri="http://schemas.openxmlformats.org/drawingml/2006/table">
            <a:tbl>
              <a:tblPr firstRow="1" bandRow="1">
                <a:tableStyleId>{073A0DAA-6AF3-43AB-8588-CEC1D06C72B9}</a:tableStyleId>
              </a:tblPr>
              <a:tblGrid>
                <a:gridCol w="1744557">
                  <a:extLst>
                    <a:ext uri="{9D8B030D-6E8A-4147-A177-3AD203B41FA5}">
                      <a16:colId xmlns:a16="http://schemas.microsoft.com/office/drawing/2014/main" val="531221874"/>
                    </a:ext>
                  </a:extLst>
                </a:gridCol>
                <a:gridCol w="4203452">
                  <a:extLst>
                    <a:ext uri="{9D8B030D-6E8A-4147-A177-3AD203B41FA5}">
                      <a16:colId xmlns:a16="http://schemas.microsoft.com/office/drawing/2014/main" val="3156414339"/>
                    </a:ext>
                  </a:extLst>
                </a:gridCol>
                <a:gridCol w="5802082">
                  <a:extLst>
                    <a:ext uri="{9D8B030D-6E8A-4147-A177-3AD203B41FA5}">
                      <a16:colId xmlns:a16="http://schemas.microsoft.com/office/drawing/2014/main" val="24485248"/>
                    </a:ext>
                  </a:extLst>
                </a:gridCol>
              </a:tblGrid>
              <a:tr h="493081">
                <a:tc>
                  <a:txBody>
                    <a:bodyPr/>
                    <a:lstStyle/>
                    <a:p>
                      <a:r>
                        <a:rPr lang="en-GB" sz="1600"/>
                        <a:t>Area of Concern</a:t>
                      </a:r>
                    </a:p>
                  </a:txBody>
                  <a:tcPr>
                    <a:solidFill>
                      <a:srgbClr val="8577B7"/>
                    </a:solidFill>
                  </a:tcPr>
                </a:tc>
                <a:tc>
                  <a:txBody>
                    <a:bodyPr/>
                    <a:lstStyle/>
                    <a:p>
                      <a:r>
                        <a:rPr lang="en-GB" sz="1600"/>
                        <a:t>Scrutiny Findings</a:t>
                      </a:r>
                    </a:p>
                  </a:txBody>
                  <a:tcPr>
                    <a:solidFill>
                      <a:srgbClr val="8577B7"/>
                    </a:solidFill>
                  </a:tcPr>
                </a:tc>
                <a:tc>
                  <a:txBody>
                    <a:bodyPr/>
                    <a:lstStyle/>
                    <a:p>
                      <a:r>
                        <a:rPr lang="en-GB" sz="1600"/>
                        <a:t>Scrutiny Recommendation</a:t>
                      </a:r>
                    </a:p>
                  </a:txBody>
                  <a:tcPr>
                    <a:solidFill>
                      <a:srgbClr val="8577B7"/>
                    </a:solidFill>
                  </a:tcPr>
                </a:tc>
                <a:extLst>
                  <a:ext uri="{0D108BD9-81ED-4DB2-BD59-A6C34878D82A}">
                    <a16:rowId xmlns:a16="http://schemas.microsoft.com/office/drawing/2014/main" val="3727033920"/>
                  </a:ext>
                </a:extLst>
              </a:tr>
              <a:tr h="35209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a:solidFill>
                            <a:srgbClr val="000000"/>
                          </a:solidFill>
                          <a:effectLst/>
                          <a:latin typeface="Calibri Light" panose="020F0302020204030204" pitchFamily="34" charset="0"/>
                          <a:cs typeface="Calibri Light" panose="020F0302020204030204" pitchFamily="34" charset="0"/>
                        </a:rPr>
                        <a:t>Stage One Complaints: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a:solidFill>
                            <a:srgbClr val="000000"/>
                          </a:solidFill>
                          <a:effectLst/>
                          <a:latin typeface="Calibri Light" panose="020F0302020204030204" pitchFamily="34" charset="0"/>
                          <a:cs typeface="Calibri Light" panose="020F0302020204030204" pitchFamily="34" charset="0"/>
                        </a:rPr>
                        <a:t>Investigation</a:t>
                      </a:r>
                      <a:endParaRPr lang="en-US" sz="1400" b="0">
                        <a:solidFill>
                          <a:srgbClr val="343433"/>
                        </a:solidFill>
                        <a:latin typeface="Calibri Light" panose="020F0302020204030204" pitchFamily="34" charset="0"/>
                        <a:cs typeface="Calibri Light" panose="020F0302020204030204" pitchFamily="34" charset="0"/>
                      </a:endParaRPr>
                    </a:p>
                  </a:txBody>
                  <a:tcPr/>
                </a:tc>
                <a:tc>
                  <a:txBody>
                    <a:bodyPr/>
                    <a:lstStyle/>
                    <a:p>
                      <a:pPr marL="0" algn="l" defTabSz="914400" rtl="0" eaLnBrk="1" latinLnBrk="0" hangingPunct="1"/>
                      <a:r>
                        <a:rPr lang="en-GB" sz="1400" kern="1200">
                          <a:solidFill>
                            <a:srgbClr val="343433"/>
                          </a:solidFill>
                          <a:latin typeface="Calibri Light"/>
                          <a:ea typeface="+mn-ea"/>
                          <a:cs typeface="Calibri Light"/>
                        </a:rPr>
                        <a:t>Interviewees explained confusion can occur when Investigating Officers issue a final response, as some customers do not recognise that this is the conclusion of their complaint.</a:t>
                      </a:r>
                    </a:p>
                    <a:p>
                      <a:pPr marL="0" lvl="0" algn="l">
                        <a:buNone/>
                      </a:pPr>
                      <a:endParaRPr lang="en-GB" sz="1400" kern="1200">
                        <a:solidFill>
                          <a:srgbClr val="343433"/>
                        </a:solidFill>
                        <a:latin typeface="Calibri Light"/>
                        <a:ea typeface="+mn-ea"/>
                        <a:cs typeface="Calibri Light"/>
                      </a:endParaRPr>
                    </a:p>
                    <a:p>
                      <a:pPr marL="0" algn="l" defTabSz="914400" rtl="0" eaLnBrk="1" latinLnBrk="0" hangingPunct="1"/>
                      <a:r>
                        <a:rPr lang="en-GB" sz="1400" kern="1200">
                          <a:solidFill>
                            <a:srgbClr val="343433"/>
                          </a:solidFill>
                          <a:latin typeface="Calibri Light"/>
                          <a:ea typeface="+mn-ea"/>
                          <a:cs typeface="Calibri Light"/>
                        </a:rPr>
                        <a:t>Investigating officers reported challenges in contacting some complainants after a complaint has been submitted, this can delay resolution.</a:t>
                      </a:r>
                    </a:p>
                    <a:p>
                      <a:endParaRPr lang="en-GB" sz="1400">
                        <a:solidFill>
                          <a:srgbClr val="343433"/>
                        </a:solidFill>
                        <a:latin typeface="Calibri Light" panose="020F0302020204030204" pitchFamily="34" charset="0"/>
                        <a:cs typeface="Calibri Light" panose="020F03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a:solidFill>
                            <a:srgbClr val="343433"/>
                          </a:solidFill>
                          <a:latin typeface="Calibri Light" panose="020F0302020204030204" pitchFamily="34" charset="0"/>
                          <a:ea typeface="+mn-ea"/>
                          <a:cs typeface="Calibri Light" panose="020F0302020204030204" pitchFamily="34" charset="0"/>
                        </a:rPr>
                        <a:t>It is recommended that to improve clarity and reduce confusion during the complaint closure process, the final response letter is always clearly marked as the ‘Final Letter’ and sent using the complainant’s preferred communication method.</a:t>
                      </a:r>
                    </a:p>
                    <a:p>
                      <a:endParaRPr lang="en-GB" sz="1400">
                        <a:solidFill>
                          <a:srgbClr val="343433"/>
                        </a:solidFill>
                        <a:latin typeface="Calibri Light" panose="020F0302020204030204" pitchFamily="34" charset="0"/>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It is recommended, wherever possible that customers preferred contact method is utilised. The Investigating Officer should agree contact times by default to reduce communication difficulties.</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The Scrutiny Team suggests offering a home visit for Stage One complaints where both the resident and OVH consider it appropriate.</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It is recommended that OVH should also review best practice from other registered housing providers to inform improvements in this area.</a:t>
                      </a:r>
                    </a:p>
                    <a:p>
                      <a:endParaRPr lang="en-GB" sz="1400">
                        <a:solidFill>
                          <a:srgbClr val="343433"/>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544490786"/>
                  </a:ext>
                </a:extLst>
              </a:tr>
              <a:tr h="2064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a:solidFill>
                            <a:srgbClr val="000000"/>
                          </a:solidFill>
                          <a:effectLst/>
                          <a:latin typeface="Calibri Light" panose="020F0302020204030204" pitchFamily="34" charset="0"/>
                          <a:ea typeface="+mn-ea"/>
                          <a:cs typeface="Calibri Light" panose="020F0302020204030204" pitchFamily="34" charset="0"/>
                        </a:rPr>
                        <a:t>Stage One Complaints: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a:solidFill>
                            <a:srgbClr val="000000"/>
                          </a:solidFill>
                          <a:effectLst/>
                          <a:latin typeface="Calibri Light" panose="020F0302020204030204" pitchFamily="34" charset="0"/>
                          <a:ea typeface="+mn-ea"/>
                          <a:cs typeface="Calibri Light" panose="020F0302020204030204" pitchFamily="34" charset="0"/>
                        </a:rPr>
                        <a:t>Process</a:t>
                      </a:r>
                      <a:endParaRPr lang="en-GB" sz="1400" b="0" i="0" u="none" strike="noStrike" kern="1200">
                        <a:solidFill>
                          <a:srgbClr val="000000"/>
                        </a:solidFill>
                        <a:effectLst/>
                        <a:latin typeface="Calibri Light" panose="020F0302020204030204" pitchFamily="34" charset="0"/>
                        <a:ea typeface="+mn-ea"/>
                        <a:cs typeface="Calibri Light" panose="020F0302020204030204" pitchFamily="34" charset="0"/>
                      </a:endParaRPr>
                    </a:p>
                  </a:txBody>
                  <a:tcPr/>
                </a:tc>
                <a:tc>
                  <a:txBody>
                    <a:bodyPr/>
                    <a:lstStyle/>
                    <a:p>
                      <a:r>
                        <a:rPr lang="en-GB" sz="1400" kern="1200">
                          <a:solidFill>
                            <a:srgbClr val="343433"/>
                          </a:solidFill>
                          <a:latin typeface="Calibri Light"/>
                          <a:ea typeface="+mn-ea"/>
                          <a:cs typeface="Calibri Light"/>
                        </a:rPr>
                        <a:t>The scrutiny team reviewed a process chart provided by OVH. During interviews, several investigating officers expressed concerns about workflow and the volume of cases allocated to them, particularly during periods when colleagues are on leave or attending training.</a:t>
                      </a:r>
                    </a:p>
                  </a:txBody>
                  <a:tcPr/>
                </a:tc>
                <a:tc>
                  <a:txBody>
                    <a:bodyPr/>
                    <a:lstStyle/>
                    <a:p>
                      <a:pPr algn="l" fontAlgn="t">
                        <a:buNone/>
                      </a:pPr>
                      <a:r>
                        <a:rPr lang="en-GB" sz="1400" kern="1200">
                          <a:solidFill>
                            <a:srgbClr val="343433"/>
                          </a:solidFill>
                          <a:latin typeface="Calibri Light" panose="020F0302020204030204" pitchFamily="34" charset="0"/>
                          <a:ea typeface="+mn-ea"/>
                          <a:cs typeface="Calibri Light" panose="020F0302020204030204" pitchFamily="34" charset="0"/>
                        </a:rPr>
                        <a:t>The Scrutiny Team recommends introducing an internal mechanism to monitor workload distribution among investigating officers. This would help track complaint volumes per officer and assess the impact of staff leave, absence, and training on workload balance.</a:t>
                      </a:r>
                    </a:p>
                    <a:p>
                      <a:pPr algn="l" fontAlgn="t">
                        <a:buNone/>
                      </a:pPr>
                      <a:endParaRPr lang="en-GB" sz="1400" kern="1200">
                        <a:solidFill>
                          <a:srgbClr val="343433"/>
                        </a:solidFill>
                        <a:latin typeface="Calibri Light" panose="020F0302020204030204" pitchFamily="34" charset="0"/>
                        <a:ea typeface="+mn-ea"/>
                        <a:cs typeface="Calibri Light" panose="020F0302020204030204" pitchFamily="34" charset="0"/>
                      </a:endParaRPr>
                    </a:p>
                    <a:p>
                      <a:pPr algn="l" fontAlgn="t">
                        <a:buNone/>
                      </a:pPr>
                      <a:r>
                        <a:rPr lang="en-GB" sz="1400" kern="1200">
                          <a:solidFill>
                            <a:srgbClr val="343433"/>
                          </a:solidFill>
                          <a:latin typeface="Calibri Light"/>
                          <a:ea typeface="+mn-ea"/>
                          <a:cs typeface="Calibri Light"/>
                        </a:rPr>
                        <a:t>The system should cover both Stage One and Stage Two complaint investigations and include additional responsibilities such as Ombudsman communications and enquiries from MPs or local councillors. This approach would improve flexibility and resource allocation across the team.</a:t>
                      </a:r>
                    </a:p>
                  </a:txBody>
                  <a:tcPr marL="9525" marR="9525" marT="9525" marB="0"/>
                </a:tc>
                <a:extLst>
                  <a:ext uri="{0D108BD9-81ED-4DB2-BD59-A6C34878D82A}">
                    <a16:rowId xmlns:a16="http://schemas.microsoft.com/office/drawing/2014/main" val="707337982"/>
                  </a:ext>
                </a:extLst>
              </a:tr>
            </a:tbl>
          </a:graphicData>
        </a:graphic>
      </p:graphicFrame>
      <p:sp>
        <p:nvSpPr>
          <p:cNvPr id="4" name="TextBox 3">
            <a:extLst>
              <a:ext uri="{FF2B5EF4-FFF2-40B4-BE49-F238E27FC236}">
                <a16:creationId xmlns:a16="http://schemas.microsoft.com/office/drawing/2014/main" id="{30C81461-6475-53F4-C99D-63C49E80E6D8}"/>
              </a:ext>
            </a:extLst>
          </p:cNvPr>
          <p:cNvSpPr txBox="1"/>
          <p:nvPr/>
        </p:nvSpPr>
        <p:spPr>
          <a:xfrm>
            <a:off x="157184" y="4041"/>
            <a:ext cx="10799452"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Scrutiny findings &amp; recommendations</a:t>
            </a:r>
            <a:endParaRPr lang="en-GB" b="1">
              <a:solidFill>
                <a:srgbClr val="262626"/>
              </a:solidFill>
              <a:latin typeface="Aptos Black" panose="020B0004020202020204" pitchFamily="34" charset="0"/>
            </a:endParaRPr>
          </a:p>
        </p:txBody>
      </p:sp>
    </p:spTree>
    <p:extLst>
      <p:ext uri="{BB962C8B-B14F-4D97-AF65-F5344CB8AC3E}">
        <p14:creationId xmlns:p14="http://schemas.microsoft.com/office/powerpoint/2010/main" val="1221061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759A476-9E98-34CE-BBBD-D0BD3665D734}"/>
              </a:ext>
            </a:extLst>
          </p:cNvPr>
          <p:cNvGraphicFramePr>
            <a:graphicFrameLocks noGrp="1"/>
          </p:cNvGraphicFramePr>
          <p:nvPr>
            <p:extLst>
              <p:ext uri="{D42A27DB-BD31-4B8C-83A1-F6EECF244321}">
                <p14:modId xmlns:p14="http://schemas.microsoft.com/office/powerpoint/2010/main" val="1567146984"/>
              </p:ext>
            </p:extLst>
          </p:nvPr>
        </p:nvGraphicFramePr>
        <p:xfrm>
          <a:off x="204985" y="649468"/>
          <a:ext cx="11245166" cy="6147186"/>
        </p:xfrm>
        <a:graphic>
          <a:graphicData uri="http://schemas.openxmlformats.org/drawingml/2006/table">
            <a:tbl>
              <a:tblPr firstRow="1" bandRow="1">
                <a:tableStyleId>{073A0DAA-6AF3-43AB-8588-CEC1D06C72B9}</a:tableStyleId>
              </a:tblPr>
              <a:tblGrid>
                <a:gridCol w="1847166">
                  <a:extLst>
                    <a:ext uri="{9D8B030D-6E8A-4147-A177-3AD203B41FA5}">
                      <a16:colId xmlns:a16="http://schemas.microsoft.com/office/drawing/2014/main" val="531221874"/>
                    </a:ext>
                  </a:extLst>
                </a:gridCol>
                <a:gridCol w="4470400">
                  <a:extLst>
                    <a:ext uri="{9D8B030D-6E8A-4147-A177-3AD203B41FA5}">
                      <a16:colId xmlns:a16="http://schemas.microsoft.com/office/drawing/2014/main" val="3156414339"/>
                    </a:ext>
                  </a:extLst>
                </a:gridCol>
                <a:gridCol w="4927600">
                  <a:extLst>
                    <a:ext uri="{9D8B030D-6E8A-4147-A177-3AD203B41FA5}">
                      <a16:colId xmlns:a16="http://schemas.microsoft.com/office/drawing/2014/main" val="24485248"/>
                    </a:ext>
                  </a:extLst>
                </a:gridCol>
              </a:tblGrid>
              <a:tr h="479674">
                <a:tc>
                  <a:txBody>
                    <a:bodyPr/>
                    <a:lstStyle/>
                    <a:p>
                      <a:pPr marL="0" algn="l" defTabSz="914400" rtl="0" eaLnBrk="1" latinLnBrk="0" hangingPunct="1"/>
                      <a:r>
                        <a:rPr lang="en-GB" sz="1600" b="1" kern="1200">
                          <a:solidFill>
                            <a:schemeClr val="lt1"/>
                          </a:solidFill>
                          <a:latin typeface="+mn-lt"/>
                          <a:ea typeface="+mn-ea"/>
                          <a:cs typeface="+mn-cs"/>
                        </a:rPr>
                        <a:t>Area of Concern</a:t>
                      </a:r>
                    </a:p>
                  </a:txBody>
                  <a:tcPr>
                    <a:solidFill>
                      <a:srgbClr val="8577B7"/>
                    </a:solidFill>
                  </a:tcPr>
                </a:tc>
                <a:tc>
                  <a:txBody>
                    <a:bodyPr/>
                    <a:lstStyle/>
                    <a:p>
                      <a:pPr marL="0" algn="l" defTabSz="914400" rtl="0" eaLnBrk="1" latinLnBrk="0" hangingPunct="1"/>
                      <a:r>
                        <a:rPr lang="en-GB" sz="1600" b="1" kern="1200">
                          <a:solidFill>
                            <a:schemeClr val="lt1"/>
                          </a:solidFill>
                          <a:latin typeface="+mn-lt"/>
                          <a:ea typeface="+mn-ea"/>
                          <a:cs typeface="+mn-cs"/>
                        </a:rPr>
                        <a:t>Scrutiny Findings</a:t>
                      </a:r>
                    </a:p>
                  </a:txBody>
                  <a:tcPr>
                    <a:solidFill>
                      <a:srgbClr val="8577B7"/>
                    </a:solidFill>
                  </a:tcPr>
                </a:tc>
                <a:tc>
                  <a:txBody>
                    <a:bodyPr/>
                    <a:lstStyle/>
                    <a:p>
                      <a:pPr marL="0" algn="l" defTabSz="914400" rtl="0" eaLnBrk="1" latinLnBrk="0" hangingPunct="1"/>
                      <a:r>
                        <a:rPr lang="en-GB" sz="1600" b="1" kern="1200">
                          <a:solidFill>
                            <a:schemeClr val="lt1"/>
                          </a:solidFill>
                          <a:latin typeface="+mn-lt"/>
                          <a:ea typeface="+mn-ea"/>
                          <a:cs typeface="+mn-cs"/>
                        </a:rPr>
                        <a:t>Scrutiny Recommendation</a:t>
                      </a:r>
                    </a:p>
                  </a:txBody>
                  <a:tcPr>
                    <a:solidFill>
                      <a:srgbClr val="8577B7"/>
                    </a:solidFill>
                  </a:tcPr>
                </a:tc>
                <a:extLst>
                  <a:ext uri="{0D108BD9-81ED-4DB2-BD59-A6C34878D82A}">
                    <a16:rowId xmlns:a16="http://schemas.microsoft.com/office/drawing/2014/main" val="3727033920"/>
                  </a:ext>
                </a:extLst>
              </a:tr>
              <a:tr h="3869192">
                <a:tc>
                  <a:txBody>
                    <a:bodyPr/>
                    <a:lstStyle/>
                    <a:p>
                      <a:r>
                        <a:rPr lang="en-US" sz="1400" b="1">
                          <a:solidFill>
                            <a:srgbClr val="343433"/>
                          </a:solidFill>
                          <a:latin typeface="Calibri Light" panose="020F0302020204030204" pitchFamily="34" charset="0"/>
                          <a:cs typeface="Calibri Light" panose="020F0302020204030204" pitchFamily="34" charset="0"/>
                        </a:rPr>
                        <a:t>Investigating Officer:</a:t>
                      </a:r>
                    </a:p>
                    <a:p>
                      <a:r>
                        <a:rPr lang="en-GB" sz="1400" b="0">
                          <a:solidFill>
                            <a:srgbClr val="343433"/>
                          </a:solidFill>
                          <a:latin typeface="Calibri Light" panose="020F0302020204030204" pitchFamily="34" charset="0"/>
                          <a:cs typeface="Calibri Light" panose="020F0302020204030204" pitchFamily="34" charset="0"/>
                        </a:rPr>
                        <a:t>Supporting Information</a:t>
                      </a:r>
                    </a:p>
                  </a:txBody>
                  <a:tcPr/>
                </a:tc>
                <a:tc>
                  <a:txBody>
                    <a:bodyPr/>
                    <a:lstStyle/>
                    <a:p>
                      <a:r>
                        <a:rPr lang="en-GB" sz="1400" kern="1200">
                          <a:solidFill>
                            <a:srgbClr val="343433"/>
                          </a:solidFill>
                          <a:latin typeface="Calibri Light" panose="020F0302020204030204" pitchFamily="34" charset="0"/>
                          <a:ea typeface="+mn-ea"/>
                          <a:cs typeface="Calibri Light" panose="020F0302020204030204" pitchFamily="34" charset="0"/>
                        </a:rPr>
                        <a:t>Several investigating officers raised concerns about delays in obtaining information from other departments.</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Interview feedback suggested the importance of complaints is not always fully recognised across the organisation.</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It was reported that notes were saved in different places or systems, which made the process slow and complicated.</a:t>
                      </a:r>
                    </a:p>
                  </a:txBody>
                  <a:tcPr/>
                </a:tc>
                <a:tc>
                  <a:txBody>
                    <a:bodyPr/>
                    <a:lstStyle/>
                    <a:p>
                      <a:r>
                        <a:rPr lang="en-GB" sz="1400" kern="1200">
                          <a:solidFill>
                            <a:srgbClr val="343433"/>
                          </a:solidFill>
                          <a:latin typeface="Calibri Light"/>
                          <a:ea typeface="+mn-ea"/>
                          <a:cs typeface="Calibri Light"/>
                        </a:rPr>
                        <a:t>The Scrutiny Team recommends that OVH consider improving the current notification process so that when a complaint is received, all relevant departments are alerted simultaneously. This could help speed up internal response times and allow investigating officers to progress more quickly toward resolution, reducing the need to chase information.</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The team suggests raising awareness of the importance of complaints across the organisation by providing training to all departments and contractors. This should cover the need for timely responses, the value of learning from complaints, and implementing improvements based on findings.</a:t>
                      </a:r>
                    </a:p>
                    <a:p>
                      <a:endParaRPr lang="en-GB" sz="1400" kern="1200">
                        <a:solidFill>
                          <a:srgbClr val="343433"/>
                        </a:solidFill>
                        <a:latin typeface="Calibri Light" panose="020F0302020204030204" pitchFamily="34" charset="0"/>
                        <a:ea typeface="+mn-ea"/>
                        <a:cs typeface="Calibri Light" panose="020F0302020204030204" pitchFamily="34" charset="0"/>
                      </a:endParaRPr>
                    </a:p>
                    <a:p>
                      <a:r>
                        <a:rPr lang="en-GB" sz="1400" kern="1200">
                          <a:solidFill>
                            <a:srgbClr val="343433"/>
                          </a:solidFill>
                          <a:latin typeface="Calibri Light" panose="020F0302020204030204" pitchFamily="34" charset="0"/>
                          <a:ea typeface="+mn-ea"/>
                          <a:cs typeface="Calibri Light" panose="020F0302020204030204" pitchFamily="34" charset="0"/>
                        </a:rPr>
                        <a:t>OVH may also wish to explore practical solutions such as automated form-filling or other process enhancements to support these improvements.</a:t>
                      </a:r>
                    </a:p>
                  </a:txBody>
                  <a:tcPr/>
                </a:tc>
                <a:extLst>
                  <a:ext uri="{0D108BD9-81ED-4DB2-BD59-A6C34878D82A}">
                    <a16:rowId xmlns:a16="http://schemas.microsoft.com/office/drawing/2014/main" val="1472751457"/>
                  </a:ext>
                </a:extLst>
              </a:tr>
              <a:tr h="16962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a:solidFill>
                            <a:srgbClr val="343433"/>
                          </a:solidFill>
                          <a:latin typeface="Calibri Light" panose="020F0302020204030204" pitchFamily="34" charset="0"/>
                          <a:cs typeface="Calibri Light" panose="020F0302020204030204" pitchFamily="34" charset="0"/>
                        </a:rPr>
                        <a:t>Investigating Officer:</a:t>
                      </a:r>
                    </a:p>
                    <a:p>
                      <a:r>
                        <a:rPr lang="en-US" sz="1400" b="1">
                          <a:solidFill>
                            <a:srgbClr val="343433"/>
                          </a:solidFill>
                          <a:latin typeface="Calibri Light" panose="020F0302020204030204" pitchFamily="34" charset="0"/>
                          <a:cs typeface="Calibri Light" panose="020F0302020204030204" pitchFamily="34" charset="0"/>
                        </a:rPr>
                        <a:t>Complaint Closure</a:t>
                      </a:r>
                    </a:p>
                  </a:txBody>
                  <a:tcPr/>
                </a:tc>
                <a:tc>
                  <a:txBody>
                    <a:bodyPr/>
                    <a:lstStyle/>
                    <a:p>
                      <a:pPr marL="0" algn="l" defTabSz="914400" rtl="0" eaLnBrk="1" latinLnBrk="0" hangingPunct="1"/>
                      <a:r>
                        <a:rPr lang="en-GB" sz="1400" kern="1200">
                          <a:solidFill>
                            <a:srgbClr val="343433"/>
                          </a:solidFill>
                          <a:latin typeface="Calibri Light"/>
                          <a:ea typeface="+mn-ea"/>
                          <a:cs typeface="Calibri Light"/>
                        </a:rPr>
                        <a:t>Interviewees raised concerns about agreed follow-up actions not being completed within the promised timescales. The Scrutiny Team was informed that an action tracker process is currently being developed to address this issue.</a:t>
                      </a:r>
                    </a:p>
                  </a:txBody>
                  <a:tcPr/>
                </a:tc>
                <a:tc>
                  <a:txBody>
                    <a:bodyPr/>
                    <a:lstStyle/>
                    <a:p>
                      <a:r>
                        <a:rPr lang="en-US" sz="1400">
                          <a:solidFill>
                            <a:srgbClr val="343433"/>
                          </a:solidFill>
                          <a:latin typeface="Calibri Light" panose="020F0302020204030204" pitchFamily="34" charset="0"/>
                          <a:cs typeface="Calibri Light" panose="020F0302020204030204" pitchFamily="34" charset="0"/>
                        </a:rPr>
                        <a:t>Further development of the Action Tracker and the managing of agreed actions.</a:t>
                      </a:r>
                    </a:p>
                    <a:p>
                      <a:endParaRPr lang="en-US" sz="1400">
                        <a:solidFill>
                          <a:srgbClr val="343433"/>
                        </a:solidFill>
                        <a:latin typeface="Calibri Light" panose="020F0302020204030204" pitchFamily="34" charset="0"/>
                        <a:cs typeface="Calibri Light" panose="020F0302020204030204" pitchFamily="34" charset="0"/>
                      </a:endParaRPr>
                    </a:p>
                    <a:p>
                      <a:r>
                        <a:rPr lang="en-US" sz="1400">
                          <a:solidFill>
                            <a:srgbClr val="343433"/>
                          </a:solidFill>
                          <a:latin typeface="Calibri Light" panose="020F0302020204030204" pitchFamily="34" charset="0"/>
                          <a:cs typeface="Calibri Light" panose="020F0302020204030204" pitchFamily="34" charset="0"/>
                        </a:rPr>
                        <a:t>Include outstanding repair references in complaint closure letters.</a:t>
                      </a:r>
                    </a:p>
                    <a:p>
                      <a:endParaRPr lang="en-US" sz="1400">
                        <a:solidFill>
                          <a:srgbClr val="343433"/>
                        </a:solidFill>
                        <a:latin typeface="Calibri Light" panose="020F0302020204030204" pitchFamily="34" charset="0"/>
                        <a:cs typeface="Calibri Light" panose="020F0302020204030204" pitchFamily="34" charset="0"/>
                      </a:endParaRPr>
                    </a:p>
                    <a:p>
                      <a:r>
                        <a:rPr lang="en-US" sz="1400">
                          <a:solidFill>
                            <a:srgbClr val="343433"/>
                          </a:solidFill>
                          <a:latin typeface="Calibri Light" panose="020F0302020204030204" pitchFamily="34" charset="0"/>
                          <a:cs typeface="Calibri Light" panose="020F0302020204030204" pitchFamily="34" charset="0"/>
                        </a:rPr>
                        <a:t>Continue to share lessons learnt from complaints with Investigating Officers through training to ensure full understanding.</a:t>
                      </a:r>
                    </a:p>
                  </a:txBody>
                  <a:tcPr/>
                </a:tc>
                <a:extLst>
                  <a:ext uri="{0D108BD9-81ED-4DB2-BD59-A6C34878D82A}">
                    <a16:rowId xmlns:a16="http://schemas.microsoft.com/office/drawing/2014/main" val="2421914709"/>
                  </a:ext>
                </a:extLst>
              </a:tr>
            </a:tbl>
          </a:graphicData>
        </a:graphic>
      </p:graphicFrame>
      <p:sp>
        <p:nvSpPr>
          <p:cNvPr id="4" name="TextBox 3">
            <a:extLst>
              <a:ext uri="{FF2B5EF4-FFF2-40B4-BE49-F238E27FC236}">
                <a16:creationId xmlns:a16="http://schemas.microsoft.com/office/drawing/2014/main" id="{30C81461-6475-53F4-C99D-63C49E80E6D8}"/>
              </a:ext>
            </a:extLst>
          </p:cNvPr>
          <p:cNvSpPr txBox="1"/>
          <p:nvPr/>
        </p:nvSpPr>
        <p:spPr>
          <a:xfrm>
            <a:off x="116531" y="4041"/>
            <a:ext cx="10554355"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Scrutiny findings &amp; recommendations</a:t>
            </a:r>
            <a:endParaRPr lang="en-GB" b="1">
              <a:solidFill>
                <a:srgbClr val="262626"/>
              </a:solidFill>
              <a:latin typeface="Aptos Black" panose="020B0004020202020204" pitchFamily="34" charset="0"/>
            </a:endParaRPr>
          </a:p>
        </p:txBody>
      </p:sp>
    </p:spTree>
    <p:extLst>
      <p:ext uri="{BB962C8B-B14F-4D97-AF65-F5344CB8AC3E}">
        <p14:creationId xmlns:p14="http://schemas.microsoft.com/office/powerpoint/2010/main" val="4148948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F0196-6D6E-EA51-ACAB-C24424DB8D9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604D94B-C9DF-7031-709E-B445E11EE824}"/>
              </a:ext>
            </a:extLst>
          </p:cNvPr>
          <p:cNvGraphicFramePr>
            <a:graphicFrameLocks noGrp="1"/>
          </p:cNvGraphicFramePr>
          <p:nvPr>
            <p:extLst>
              <p:ext uri="{D42A27DB-BD31-4B8C-83A1-F6EECF244321}">
                <p14:modId xmlns:p14="http://schemas.microsoft.com/office/powerpoint/2010/main" val="2698091622"/>
              </p:ext>
            </p:extLst>
          </p:nvPr>
        </p:nvGraphicFramePr>
        <p:xfrm>
          <a:off x="240030" y="849530"/>
          <a:ext cx="11624311" cy="5917029"/>
        </p:xfrm>
        <a:graphic>
          <a:graphicData uri="http://schemas.openxmlformats.org/drawingml/2006/table">
            <a:tbl>
              <a:tblPr firstRow="1" bandRow="1">
                <a:tableStyleId>{073A0DAA-6AF3-43AB-8588-CEC1D06C72B9}</a:tableStyleId>
              </a:tblPr>
              <a:tblGrid>
                <a:gridCol w="1684815">
                  <a:extLst>
                    <a:ext uri="{9D8B030D-6E8A-4147-A177-3AD203B41FA5}">
                      <a16:colId xmlns:a16="http://schemas.microsoft.com/office/drawing/2014/main" val="531221874"/>
                    </a:ext>
                  </a:extLst>
                </a:gridCol>
                <a:gridCol w="9939496">
                  <a:extLst>
                    <a:ext uri="{9D8B030D-6E8A-4147-A177-3AD203B41FA5}">
                      <a16:colId xmlns:a16="http://schemas.microsoft.com/office/drawing/2014/main" val="3156414339"/>
                    </a:ext>
                  </a:extLst>
                </a:gridCol>
              </a:tblGrid>
              <a:tr h="381622">
                <a:tc>
                  <a:txBody>
                    <a:bodyPr/>
                    <a:lstStyle/>
                    <a:p>
                      <a:r>
                        <a:rPr lang="en-GB" sz="1600"/>
                        <a:t>Area of Concern</a:t>
                      </a:r>
                    </a:p>
                  </a:txBody>
                  <a:tcPr>
                    <a:solidFill>
                      <a:srgbClr val="8577B7"/>
                    </a:solidFill>
                  </a:tcPr>
                </a:tc>
                <a:tc>
                  <a:txBody>
                    <a:bodyPr/>
                    <a:lstStyle/>
                    <a:p>
                      <a:endParaRPr lang="en-GB" sz="1600"/>
                    </a:p>
                  </a:txBody>
                  <a:tcPr>
                    <a:solidFill>
                      <a:srgbClr val="8577B7"/>
                    </a:solidFill>
                  </a:tcPr>
                </a:tc>
                <a:extLst>
                  <a:ext uri="{0D108BD9-81ED-4DB2-BD59-A6C34878D82A}">
                    <a16:rowId xmlns:a16="http://schemas.microsoft.com/office/drawing/2014/main" val="3727033920"/>
                  </a:ext>
                </a:extLst>
              </a:tr>
              <a:tr h="2759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solidFill>
                            <a:srgbClr val="343433"/>
                          </a:solidFill>
                          <a:latin typeface="Calibri Light"/>
                          <a:cs typeface="Calibri Light"/>
                        </a:rPr>
                        <a:t>Surveys: </a:t>
                      </a:r>
                      <a:r>
                        <a:rPr lang="en-GB" sz="1400" b="0">
                          <a:solidFill>
                            <a:srgbClr val="343433"/>
                          </a:solidFill>
                          <a:latin typeface="Calibri Light"/>
                          <a:cs typeface="Calibri Light"/>
                        </a:rPr>
                        <a:t>Satisfaction with the complaints service</a:t>
                      </a:r>
                    </a:p>
                    <a:p>
                      <a:endParaRPr lang="en-GB" sz="1400" b="0">
                        <a:solidFill>
                          <a:srgbClr val="343433"/>
                        </a:solidFill>
                        <a:latin typeface="Calibri Light" panose="020F0302020204030204" pitchFamily="34" charset="0"/>
                        <a:cs typeface="Calibri Light" panose="020F0302020204030204" pitchFamily="34" charset="0"/>
                      </a:endParaRPr>
                    </a:p>
                  </a:txBody>
                  <a:tcPr/>
                </a:tc>
                <a:tc>
                  <a:txBody>
                    <a:body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GB" sz="1400" b="1">
                          <a:solidFill>
                            <a:srgbClr val="343433"/>
                          </a:solidFill>
                          <a:latin typeface="Calibri Light"/>
                          <a:cs typeface="Calibri Light"/>
                        </a:rPr>
                        <a:t>Satisfaction with the complaints service  - Actioned</a:t>
                      </a:r>
                      <a:endParaRPr lang="en-GB" sz="1400" b="0">
                        <a:solidFill>
                          <a:srgbClr val="343433"/>
                        </a:solidFill>
                        <a:latin typeface="Calibri Light"/>
                        <a:cs typeface="Calibri Ligh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a:solidFill>
                            <a:srgbClr val="343433"/>
                          </a:solidFill>
                          <a:latin typeface="Calibri Light"/>
                          <a:cs typeface="Calibri Light"/>
                        </a:rPr>
                        <a:t>Investigating officer resources have been increased across the organisation, with complaints now being investigated by Neighbourhood Services, Customer Service Centre, Asset Management, Independent Living and Customer Experience. This expanded pool ensures that Investigating officers can manage their workloads efficiently and effectively.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a:solidFill>
                            <a:srgbClr val="343433"/>
                          </a:solidFill>
                          <a:latin typeface="Calibri Light"/>
                          <a:cs typeface="Calibri Light"/>
                        </a:rPr>
                        <a:t>An action tracker has been implemented with outstanding actions and lessons learnt as part of complaints logged in the performance management system, Pentana. These actions are assigned to individuals throughout the organisation and tracked by the Customer Experience Team to ensure that agreed actions are completed and improvement actions are put in place, to enhance Customer Experience.</a:t>
                      </a:r>
                    </a:p>
                    <a:p>
                      <a:pPr marL="285750" lvl="0" indent="-285750" algn="l" rtl="0" eaLnBrk="1" latinLnBrk="0" hangingPunct="1">
                        <a:buFont typeface="Arial" panose="020B0604020202020204" pitchFamily="34" charset="0"/>
                        <a:buChar char="•"/>
                      </a:pPr>
                      <a:r>
                        <a:rPr lang="en-GB" sz="1400" kern="1200">
                          <a:solidFill>
                            <a:srgbClr val="343433"/>
                          </a:solidFill>
                          <a:latin typeface="Calibri Light"/>
                          <a:ea typeface="+mn-ea"/>
                          <a:cs typeface="Calibri Light"/>
                        </a:rPr>
                        <a:t>Investigating Officers receive monthly training which focuses on complaint management, communication during a complaint, best practice and lessons learnt from complaints - giving them oversight of improvement actions and the importance of learning from complaints to inform future service delivery.</a:t>
                      </a:r>
                      <a:endParaRPr lang="en-GB"/>
                    </a:p>
                  </a:txBody>
                  <a:tcPr/>
                </a:tc>
                <a:extLst>
                  <a:ext uri="{0D108BD9-81ED-4DB2-BD59-A6C34878D82A}">
                    <a16:rowId xmlns:a16="http://schemas.microsoft.com/office/drawing/2014/main" val="544490786"/>
                  </a:ext>
                </a:extLst>
              </a:tr>
              <a:tr h="2775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a:solidFill>
                            <a:srgbClr val="000000"/>
                          </a:solidFill>
                          <a:effectLst/>
                          <a:latin typeface="Calibri Light" panose="020F0302020204030204" pitchFamily="34" charset="0"/>
                          <a:cs typeface="Calibri Light" panose="020F0302020204030204" pitchFamily="34" charset="0"/>
                        </a:rPr>
                        <a:t>Stage One Complaints: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a:solidFill>
                            <a:srgbClr val="000000"/>
                          </a:solidFill>
                          <a:effectLst/>
                          <a:latin typeface="Calibri Light" panose="020F0302020204030204" pitchFamily="34" charset="0"/>
                          <a:cs typeface="Calibri Light" panose="020F0302020204030204" pitchFamily="34" charset="0"/>
                        </a:rPr>
                        <a:t>Managing Customer Expectations </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i="0" u="none" strike="noStrike">
                          <a:solidFill>
                            <a:srgbClr val="000000"/>
                          </a:solidFill>
                          <a:effectLst/>
                          <a:latin typeface="Calibri Light"/>
                          <a:cs typeface="Calibri Light"/>
                        </a:rPr>
                        <a:t>Managing Customer Expectations  - Actioned</a:t>
                      </a:r>
                      <a:endParaRPr lang="en-US" sz="1400" b="0" i="0" u="none" strike="noStrike">
                        <a:solidFill>
                          <a:srgbClr val="000000"/>
                        </a:solidFill>
                        <a:effectLst/>
                        <a:latin typeface="Calibri Light"/>
                        <a:cs typeface="Calibri Ligh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a:solidFill>
                            <a:srgbClr val="000000"/>
                          </a:solidFill>
                          <a:effectLst/>
                          <a:latin typeface="Calibri Light" panose="020F0302020204030204" pitchFamily="34" charset="0"/>
                          <a:cs typeface="Calibri Light" panose="020F0302020204030204" pitchFamily="34" charset="0"/>
                        </a:rPr>
                        <a:t>Complaint acknowledgement correspondence is in-line with Housing Ombudsman Complaint Handling Code guidance.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kern="1200">
                          <a:solidFill>
                            <a:srgbClr val="000000"/>
                          </a:solidFill>
                          <a:effectLst/>
                          <a:latin typeface="Calibri Light"/>
                          <a:ea typeface="+mn-ea"/>
                          <a:cs typeface="Calibri Light"/>
                        </a:rPr>
                        <a:t>OVH continues to explore how communication channels can be expanded and are working closely with IT to expand the contact channels available to customers. Social Media is now being utilised by Asset Management to communicate with customers regarding responsibilities relating to repairs.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kern="1200">
                          <a:solidFill>
                            <a:srgbClr val="000000"/>
                          </a:solidFill>
                          <a:effectLst/>
                          <a:latin typeface="Calibri Light" panose="020F0302020204030204" pitchFamily="34" charset="0"/>
                          <a:ea typeface="+mn-ea"/>
                          <a:cs typeface="Calibri Light" panose="020F0302020204030204" pitchFamily="34" charset="0"/>
                        </a:rPr>
                        <a:t>Information regarding repairs responsibilities and complaints will be included in the monthly Customer Voice Newsletter which is accessible to customers in different formats including digital, hard copy and audio.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kern="1200">
                          <a:solidFill>
                            <a:srgbClr val="343433"/>
                          </a:solidFill>
                          <a:latin typeface="Calibri Light" panose="020F0302020204030204" pitchFamily="34" charset="0"/>
                          <a:ea typeface="+mn-ea"/>
                          <a:cs typeface="Calibri Light" panose="020F0302020204030204" pitchFamily="34" charset="0"/>
                        </a:rPr>
                        <a:t>OVH now offers service information in various formats and languages. To enhance accessibility, the website includes the Recite Me tool, which allows customers to listen to content in audio format. Additionally, letters can be sent via Easy Post, our printing service, with options for large print, coloured paper, and Braille.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0" i="0" u="none" strike="noStrike" kern="1200">
                        <a:solidFill>
                          <a:srgbClr val="000000"/>
                        </a:solidFill>
                        <a:effectLst/>
                        <a:latin typeface="Calibri Light" panose="020F0302020204030204" pitchFamily="34" charset="0"/>
                        <a:ea typeface="+mn-ea"/>
                        <a:cs typeface="Calibri Light" panose="020F0302020204030204" pitchFamily="34" charset="0"/>
                      </a:endParaRPr>
                    </a:p>
                  </a:txBody>
                  <a:tcPr/>
                </a:tc>
                <a:extLst>
                  <a:ext uri="{0D108BD9-81ED-4DB2-BD59-A6C34878D82A}">
                    <a16:rowId xmlns:a16="http://schemas.microsoft.com/office/drawing/2014/main" val="2661280613"/>
                  </a:ext>
                </a:extLst>
              </a:tr>
            </a:tbl>
          </a:graphicData>
        </a:graphic>
      </p:graphicFrame>
      <p:sp>
        <p:nvSpPr>
          <p:cNvPr id="4" name="TextBox 3">
            <a:extLst>
              <a:ext uri="{FF2B5EF4-FFF2-40B4-BE49-F238E27FC236}">
                <a16:creationId xmlns:a16="http://schemas.microsoft.com/office/drawing/2014/main" id="{BE95A326-5120-8741-2E55-EBDDAFDE53A1}"/>
              </a:ext>
            </a:extLst>
          </p:cNvPr>
          <p:cNvSpPr txBox="1"/>
          <p:nvPr/>
        </p:nvSpPr>
        <p:spPr>
          <a:xfrm>
            <a:off x="137160" y="203200"/>
            <a:ext cx="10784839"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Management Response</a:t>
            </a:r>
            <a:endParaRPr lang="en-GB" b="1">
              <a:solidFill>
                <a:srgbClr val="262626"/>
              </a:solidFill>
              <a:latin typeface="Aptos Black" panose="020B0004020202020204" pitchFamily="34" charset="0"/>
            </a:endParaRPr>
          </a:p>
        </p:txBody>
      </p:sp>
    </p:spTree>
    <p:extLst>
      <p:ext uri="{BB962C8B-B14F-4D97-AF65-F5344CB8AC3E}">
        <p14:creationId xmlns:p14="http://schemas.microsoft.com/office/powerpoint/2010/main" val="3879242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8BC08-E7BE-C106-280C-68E647C4FAF5}"/>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CDB9D5D-0E33-5535-2461-8B97AB9AFF5C}"/>
              </a:ext>
            </a:extLst>
          </p:cNvPr>
          <p:cNvGraphicFramePr>
            <a:graphicFrameLocks noGrp="1"/>
          </p:cNvGraphicFramePr>
          <p:nvPr>
            <p:extLst>
              <p:ext uri="{D42A27DB-BD31-4B8C-83A1-F6EECF244321}">
                <p14:modId xmlns:p14="http://schemas.microsoft.com/office/powerpoint/2010/main" val="2665168187"/>
              </p:ext>
            </p:extLst>
          </p:nvPr>
        </p:nvGraphicFramePr>
        <p:xfrm>
          <a:off x="225136" y="736022"/>
          <a:ext cx="11750091" cy="5819479"/>
        </p:xfrm>
        <a:graphic>
          <a:graphicData uri="http://schemas.openxmlformats.org/drawingml/2006/table">
            <a:tbl>
              <a:tblPr firstRow="1" bandRow="1">
                <a:tableStyleId>{073A0DAA-6AF3-43AB-8588-CEC1D06C72B9}</a:tableStyleId>
              </a:tblPr>
              <a:tblGrid>
                <a:gridCol w="1744557">
                  <a:extLst>
                    <a:ext uri="{9D8B030D-6E8A-4147-A177-3AD203B41FA5}">
                      <a16:colId xmlns:a16="http://schemas.microsoft.com/office/drawing/2014/main" val="531221874"/>
                    </a:ext>
                  </a:extLst>
                </a:gridCol>
                <a:gridCol w="10005534">
                  <a:extLst>
                    <a:ext uri="{9D8B030D-6E8A-4147-A177-3AD203B41FA5}">
                      <a16:colId xmlns:a16="http://schemas.microsoft.com/office/drawing/2014/main" val="3156414339"/>
                    </a:ext>
                  </a:extLst>
                </a:gridCol>
              </a:tblGrid>
              <a:tr h="521557">
                <a:tc>
                  <a:txBody>
                    <a:bodyPr/>
                    <a:lstStyle/>
                    <a:p>
                      <a:r>
                        <a:rPr lang="en-GB" sz="1600"/>
                        <a:t>Area of Concern</a:t>
                      </a:r>
                    </a:p>
                  </a:txBody>
                  <a:tcPr>
                    <a:solidFill>
                      <a:srgbClr val="8577B7"/>
                    </a:solidFill>
                  </a:tcPr>
                </a:tc>
                <a:tc>
                  <a:txBody>
                    <a:bodyPr/>
                    <a:lstStyle/>
                    <a:p>
                      <a:endParaRPr lang="en-GB" sz="1600"/>
                    </a:p>
                  </a:txBody>
                  <a:tcPr>
                    <a:solidFill>
                      <a:srgbClr val="8577B7"/>
                    </a:solidFill>
                  </a:tcPr>
                </a:tc>
                <a:extLst>
                  <a:ext uri="{0D108BD9-81ED-4DB2-BD59-A6C34878D82A}">
                    <a16:rowId xmlns:a16="http://schemas.microsoft.com/office/drawing/2014/main" val="3727033920"/>
                  </a:ext>
                </a:extLst>
              </a:tr>
              <a:tr h="32574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a:solidFill>
                            <a:srgbClr val="000000"/>
                          </a:solidFill>
                          <a:effectLst/>
                          <a:latin typeface="Calibri Light" panose="020F0302020204030204" pitchFamily="34" charset="0"/>
                          <a:cs typeface="Calibri Light" panose="020F0302020204030204" pitchFamily="34" charset="0"/>
                        </a:rPr>
                        <a:t>Stage One Complaints: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a:solidFill>
                            <a:srgbClr val="000000"/>
                          </a:solidFill>
                          <a:effectLst/>
                          <a:latin typeface="Calibri Light" panose="020F0302020204030204" pitchFamily="34" charset="0"/>
                          <a:cs typeface="Calibri Light" panose="020F0302020204030204" pitchFamily="34" charset="0"/>
                        </a:rPr>
                        <a:t>Investigation</a:t>
                      </a:r>
                      <a:endParaRPr lang="en-US" sz="1400" b="0">
                        <a:solidFill>
                          <a:srgbClr val="343433"/>
                        </a:solidFill>
                        <a:latin typeface="Calibri Light" panose="020F0302020204030204" pitchFamily="34" charset="0"/>
                        <a:cs typeface="Calibri Light" panose="020F03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a:solidFill>
                          <a:srgbClr val="343433"/>
                        </a:solidFill>
                        <a:latin typeface="Calibri Light" panose="020F0302020204030204" pitchFamily="34" charset="0"/>
                        <a:cs typeface="Calibri Light" panose="020F0302020204030204" pitchFamily="34" charset="0"/>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i="0" u="none" strike="noStrike">
                          <a:solidFill>
                            <a:srgbClr val="000000"/>
                          </a:solidFill>
                          <a:effectLst/>
                          <a:latin typeface="Calibri Light"/>
                          <a:cs typeface="Calibri Light"/>
                        </a:rPr>
                        <a:t>Investigation and Closure  - Actioned</a:t>
                      </a:r>
                      <a:endParaRPr lang="en-US" sz="1400" b="1">
                        <a:solidFill>
                          <a:srgbClr val="343433"/>
                        </a:solidFill>
                        <a:latin typeface="Calibri Light"/>
                        <a:cs typeface="Calibri Light"/>
                      </a:endParaRPr>
                    </a:p>
                    <a:p>
                      <a:pPr marL="285750" indent="-285750">
                        <a:buFont typeface="Arial" panose="020B0604020202020204" pitchFamily="34" charset="0"/>
                        <a:buChar char="•"/>
                      </a:pPr>
                      <a:r>
                        <a:rPr lang="en-GB" sz="1400" b="0" kern="1200">
                          <a:solidFill>
                            <a:srgbClr val="343433"/>
                          </a:solidFill>
                          <a:latin typeface="Calibri Light"/>
                          <a:ea typeface="+mn-ea"/>
                          <a:cs typeface="Calibri Light"/>
                        </a:rPr>
                        <a:t>Customer Experience Team to review complaint closure correspondence and ensure the correspondence includes a narrative to advise of a full and final response for the relevant complaint stage.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kern="1200">
                          <a:solidFill>
                            <a:srgbClr val="343433"/>
                          </a:solidFill>
                          <a:latin typeface="Calibri Light"/>
                          <a:ea typeface="+mn-ea"/>
                          <a:cs typeface="Calibri Light"/>
                        </a:rPr>
                        <a:t>Customer EDI data is utilised to tailor communication to customers. OVH offer service information in a range of formats and languages, a Recite Me tool has been added to the website which also enables customers to access information in audio. Letters can now be sent via easy post our printing service, in large print, coloured paper and braille. </a:t>
                      </a:r>
                    </a:p>
                    <a:p>
                      <a:pPr marL="285750" indent="-285750">
                        <a:buFont typeface="Arial" panose="020B0604020202020204" pitchFamily="34" charset="0"/>
                        <a:buChar char="•"/>
                      </a:pPr>
                      <a:r>
                        <a:rPr lang="en-GB" sz="1400" b="0" kern="1200">
                          <a:solidFill>
                            <a:srgbClr val="343433"/>
                          </a:solidFill>
                          <a:latin typeface="Calibri Light"/>
                          <a:ea typeface="+mn-ea"/>
                          <a:cs typeface="Calibri Light"/>
                        </a:rPr>
                        <a:t>When an Investigating Officer makes initial contact with a customer, they will agree a contact schedule in-line with the customers individual needs and requests where appropriate.</a:t>
                      </a:r>
                    </a:p>
                    <a:p>
                      <a:pPr marL="285750" indent="-285750">
                        <a:buFont typeface="Arial" panose="020B0604020202020204" pitchFamily="34" charset="0"/>
                        <a:buChar char="•"/>
                      </a:pPr>
                      <a:r>
                        <a:rPr lang="en-GB" sz="1400" b="0" kern="1200">
                          <a:solidFill>
                            <a:srgbClr val="343433"/>
                          </a:solidFill>
                          <a:latin typeface="Calibri Light"/>
                          <a:ea typeface="+mn-ea"/>
                          <a:cs typeface="Calibri Light"/>
                        </a:rPr>
                        <a:t>Where required and when operationally feasible, Stage One home visits will be facilitated by the Investigating Officer to ensure that all information is collected and investigated prior to complaint closure.</a:t>
                      </a:r>
                    </a:p>
                    <a:p>
                      <a:pPr marL="285750" indent="-285750">
                        <a:buFont typeface="Arial" panose="020B0604020202020204" pitchFamily="34" charset="0"/>
                        <a:buChar char="•"/>
                      </a:pPr>
                      <a:r>
                        <a:rPr lang="en-GB" sz="1400" b="0" kern="1200">
                          <a:solidFill>
                            <a:srgbClr val="343433"/>
                          </a:solidFill>
                          <a:latin typeface="Calibri Light"/>
                          <a:ea typeface="+mn-ea"/>
                          <a:cs typeface="Calibri Light"/>
                        </a:rPr>
                        <a:t>OVH continue to benchmark and share best practice with social housing providers across the sector including </a:t>
                      </a:r>
                      <a:r>
                        <a:rPr lang="en-GB" sz="1400" b="0" kern="1200" err="1">
                          <a:solidFill>
                            <a:srgbClr val="343433"/>
                          </a:solidFill>
                          <a:latin typeface="Calibri Light"/>
                          <a:ea typeface="+mn-ea"/>
                          <a:cs typeface="Calibri Light"/>
                        </a:rPr>
                        <a:t>Housemark</a:t>
                      </a:r>
                      <a:r>
                        <a:rPr lang="en-GB" sz="1400" b="0" kern="1200">
                          <a:solidFill>
                            <a:srgbClr val="343433"/>
                          </a:solidFill>
                          <a:latin typeface="Calibri Light"/>
                          <a:ea typeface="+mn-ea"/>
                          <a:cs typeface="Calibri Light"/>
                        </a:rPr>
                        <a:t>, Vantage and HQN. Sharing best practice allows OVH to make tangible improvements to drive service delivery and enhance Customer Experience. </a:t>
                      </a:r>
                    </a:p>
                  </a:txBody>
                  <a:tcPr/>
                </a:tc>
                <a:extLst>
                  <a:ext uri="{0D108BD9-81ED-4DB2-BD59-A6C34878D82A}">
                    <a16:rowId xmlns:a16="http://schemas.microsoft.com/office/drawing/2014/main" val="544490786"/>
                  </a:ext>
                </a:extLst>
              </a:tr>
              <a:tr h="20404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a:solidFill>
                            <a:srgbClr val="343433"/>
                          </a:solidFill>
                          <a:latin typeface="Calibri Light" panose="020F0302020204030204" pitchFamily="34" charset="0"/>
                          <a:cs typeface="Calibri Light" panose="020F0302020204030204" pitchFamily="34" charset="0"/>
                        </a:rPr>
                        <a:t>Stage One Complaints: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343433"/>
                          </a:solidFill>
                          <a:latin typeface="Calibri Light" panose="020F0302020204030204" pitchFamily="34" charset="0"/>
                          <a:cs typeface="Calibri Light" panose="020F0302020204030204" pitchFamily="34" charset="0"/>
                        </a:rPr>
                        <a:t>Process</a:t>
                      </a:r>
                      <a:endParaRPr lang="en-GB" sz="1400" b="0">
                        <a:solidFill>
                          <a:srgbClr val="343433"/>
                        </a:solidFill>
                        <a:latin typeface="Calibri Light" panose="020F0302020204030204" pitchFamily="34" charset="0"/>
                        <a:cs typeface="Calibri Light" panose="020F03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srgbClr val="343433"/>
                        </a:solidFill>
                        <a:latin typeface="Calibri Light" panose="020F0302020204030204" pitchFamily="34" charset="0"/>
                        <a:cs typeface="Calibri Light" panose="020F0302020204030204" pitchFamily="34" charset="0"/>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a:solidFill>
                            <a:srgbClr val="343433"/>
                          </a:solidFill>
                          <a:latin typeface="Calibri Light"/>
                          <a:cs typeface="Calibri Light"/>
                        </a:rPr>
                        <a:t>Process  - Actioned</a:t>
                      </a:r>
                      <a:endParaRPr lang="en-GB" sz="1400" b="1">
                        <a:solidFill>
                          <a:srgbClr val="343433"/>
                        </a:solidFill>
                        <a:latin typeface="Calibri Light"/>
                        <a:cs typeface="Calibri Light"/>
                      </a:endParaRPr>
                    </a:p>
                    <a:p>
                      <a:pPr marL="285750" lvl="0" indent="-285750" algn="l" rtl="0" eaLnBrk="1" latinLnBrk="0" hangingPunct="1">
                        <a:buFont typeface="Arial" panose="020B0604020202020204" pitchFamily="34" charset="0"/>
                        <a:buChar char="•"/>
                      </a:pPr>
                      <a:r>
                        <a:rPr lang="en-GB" sz="1400" kern="1200">
                          <a:solidFill>
                            <a:srgbClr val="343433"/>
                          </a:solidFill>
                          <a:latin typeface="Calibri Light"/>
                          <a:ea typeface="+mn-ea"/>
                          <a:cs typeface="Calibri Light"/>
                        </a:rPr>
                        <a:t>A complaints allocation system is in place. This system identifies the number of complaints allocated per Investigating Officer and the availability of officers, with information such as annual leave, sickness and training collected by the Customer Experience Team to ensure adequate resourcing is in place to fulfil Housing Ombudsman Complaints Handling Code compliance.</a:t>
                      </a:r>
                    </a:p>
                    <a:p>
                      <a:pPr marL="285750" lvl="0" indent="-285750" algn="l" defTabSz="914400" rtl="0" eaLnBrk="1" latinLnBrk="0" hangingPunct="1">
                        <a:buFont typeface="Arial" panose="020B0604020202020204" pitchFamily="34" charset="0"/>
                        <a:buChar char="•"/>
                      </a:pPr>
                      <a:r>
                        <a:rPr lang="en-GB" sz="1400" kern="1200">
                          <a:solidFill>
                            <a:srgbClr val="343433"/>
                          </a:solidFill>
                          <a:latin typeface="Calibri Light"/>
                          <a:ea typeface="+mn-ea"/>
                          <a:cs typeface="Calibri Light"/>
                        </a:rPr>
                        <a:t>Complaints are logged in </a:t>
                      </a:r>
                      <a:r>
                        <a:rPr lang="en-GB" sz="1400" kern="1200" err="1">
                          <a:solidFill>
                            <a:srgbClr val="343433"/>
                          </a:solidFill>
                          <a:latin typeface="Calibri Light"/>
                          <a:ea typeface="+mn-ea"/>
                          <a:cs typeface="Calibri Light"/>
                        </a:rPr>
                        <a:t>Pentana</a:t>
                      </a:r>
                      <a:r>
                        <a:rPr lang="en-GB" sz="1400" kern="1200">
                          <a:solidFill>
                            <a:srgbClr val="343433"/>
                          </a:solidFill>
                          <a:latin typeface="Calibri Light"/>
                          <a:ea typeface="+mn-ea"/>
                          <a:cs typeface="Calibri Light"/>
                        </a:rPr>
                        <a:t> a performance system. </a:t>
                      </a:r>
                      <a:r>
                        <a:rPr lang="en-GB" sz="1400" kern="1200" err="1">
                          <a:solidFill>
                            <a:srgbClr val="343433"/>
                          </a:solidFill>
                          <a:latin typeface="Calibri Light"/>
                          <a:ea typeface="+mn-ea"/>
                          <a:cs typeface="Calibri Light"/>
                        </a:rPr>
                        <a:t>Pentana</a:t>
                      </a:r>
                      <a:r>
                        <a:rPr lang="en-GB" sz="1400" kern="1200">
                          <a:solidFill>
                            <a:srgbClr val="343433"/>
                          </a:solidFill>
                          <a:latin typeface="Calibri Light"/>
                          <a:ea typeface="+mn-ea"/>
                          <a:cs typeface="Calibri Light"/>
                        </a:rPr>
                        <a:t> also provides visibility to Investigating Officers and the Customer Experience Team of complaints, Housing Ombudsman cases and Councillor enquiries allocated with an 'Open' status. A traffic light system is built into </a:t>
                      </a:r>
                      <a:r>
                        <a:rPr lang="en-GB" sz="1400" kern="1200" err="1">
                          <a:solidFill>
                            <a:srgbClr val="343433"/>
                          </a:solidFill>
                          <a:latin typeface="Calibri Light"/>
                          <a:ea typeface="+mn-ea"/>
                          <a:cs typeface="Calibri Light"/>
                        </a:rPr>
                        <a:t>Pentana</a:t>
                      </a:r>
                      <a:r>
                        <a:rPr lang="en-GB" sz="1400" kern="1200">
                          <a:solidFill>
                            <a:srgbClr val="343433"/>
                          </a:solidFill>
                          <a:latin typeface="Calibri Light"/>
                          <a:ea typeface="+mn-ea"/>
                          <a:cs typeface="Calibri Light"/>
                        </a:rPr>
                        <a:t> allowing Investigating Officers to effectively manage their workload and deadlines in-line with regulatory compliance.</a:t>
                      </a:r>
                    </a:p>
                  </a:txBody>
                  <a:tcPr/>
                </a:tc>
                <a:extLst>
                  <a:ext uri="{0D108BD9-81ED-4DB2-BD59-A6C34878D82A}">
                    <a16:rowId xmlns:a16="http://schemas.microsoft.com/office/drawing/2014/main" val="707337982"/>
                  </a:ext>
                </a:extLst>
              </a:tr>
            </a:tbl>
          </a:graphicData>
        </a:graphic>
      </p:graphicFrame>
      <p:sp>
        <p:nvSpPr>
          <p:cNvPr id="4" name="TextBox 3">
            <a:extLst>
              <a:ext uri="{FF2B5EF4-FFF2-40B4-BE49-F238E27FC236}">
                <a16:creationId xmlns:a16="http://schemas.microsoft.com/office/drawing/2014/main" id="{CDB22E67-451A-EA45-7A0D-976044959AFF}"/>
              </a:ext>
            </a:extLst>
          </p:cNvPr>
          <p:cNvSpPr txBox="1"/>
          <p:nvPr/>
        </p:nvSpPr>
        <p:spPr>
          <a:xfrm>
            <a:off x="143048" y="4041"/>
            <a:ext cx="10796270" cy="646331"/>
          </a:xfrm>
          <a:prstGeom prst="rect">
            <a:avLst/>
          </a:prstGeom>
          <a:noFill/>
        </p:spPr>
        <p:txBody>
          <a:bodyPr wrap="square" rtlCol="0">
            <a:spAutoFit/>
          </a:bodyPr>
          <a:lstStyle/>
          <a:p>
            <a:r>
              <a:rPr lang="en-GB" sz="3600" b="1">
                <a:solidFill>
                  <a:srgbClr val="262626"/>
                </a:solidFill>
                <a:latin typeface="Aptos Black" panose="020B0004020202020204" pitchFamily="34" charset="0"/>
              </a:rPr>
              <a:t>Management Response </a:t>
            </a:r>
            <a:endParaRPr lang="en-GB" b="1">
              <a:solidFill>
                <a:srgbClr val="262626"/>
              </a:solidFill>
              <a:latin typeface="Aptos Black" panose="020B0004020202020204" pitchFamily="34" charset="0"/>
            </a:endParaRPr>
          </a:p>
        </p:txBody>
      </p:sp>
    </p:spTree>
    <p:extLst>
      <p:ext uri="{BB962C8B-B14F-4D97-AF65-F5344CB8AC3E}">
        <p14:creationId xmlns:p14="http://schemas.microsoft.com/office/powerpoint/2010/main" val="3427255964"/>
      </p:ext>
    </p:extLst>
  </p:cSld>
  <p:clrMapOvr>
    <a:masterClrMapping/>
  </p:clrMapOvr>
</p:sld>
</file>

<file path=ppt/theme/theme1.xml><?xml version="1.0" encoding="utf-8"?>
<a:theme xmlns:a="http://schemas.openxmlformats.org/drawingml/2006/main" name="Office Theme">
  <a:themeElements>
    <a:clrScheme name="OVH 1">
      <a:dk1>
        <a:srgbClr val="005187"/>
      </a:dk1>
      <a:lt1>
        <a:srgbClr val="FFFFFF"/>
      </a:lt1>
      <a:dk2>
        <a:srgbClr val="1B365B"/>
      </a:dk2>
      <a:lt2>
        <a:srgbClr val="FFFFFF"/>
      </a:lt2>
      <a:accent1>
        <a:srgbClr val="49A4D1"/>
      </a:accent1>
      <a:accent2>
        <a:srgbClr val="A3C24E"/>
      </a:accent2>
      <a:accent3>
        <a:srgbClr val="DEDC4F"/>
      </a:accent3>
      <a:accent4>
        <a:srgbClr val="564464"/>
      </a:accent4>
      <a:accent5>
        <a:srgbClr val="81BB90"/>
      </a:accent5>
      <a:accent6>
        <a:srgbClr val="6DB9B4"/>
      </a:accent6>
      <a:hlink>
        <a:srgbClr val="49A4D1"/>
      </a:hlink>
      <a:folHlink>
        <a:srgbClr val="49A4D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2313</Words>
  <Application>Microsoft Office PowerPoint</Application>
  <PresentationFormat>Widescreen</PresentationFormat>
  <Paragraphs>152</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Aptos</vt:lpstr>
      <vt:lpstr>Aptos Black</vt:lpstr>
      <vt:lpstr>Arial</vt:lpstr>
      <vt:lpstr>Calibri</vt:lpstr>
      <vt:lpstr>Calibri Light</vt:lpstr>
      <vt:lpstr>Franklin Gothic Book Regular</vt:lpstr>
      <vt:lpstr>Segoe UI</vt:lpstr>
      <vt:lpstr>Segoe UI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Dewa Pastika Bagya</dc:creator>
  <cp:lastModifiedBy>Ian Stewart</cp:lastModifiedBy>
  <cp:revision>2</cp:revision>
  <cp:lastPrinted>2025-08-21T14:24:36Z</cp:lastPrinted>
  <dcterms:created xsi:type="dcterms:W3CDTF">2018-11-21T06:39:41Z</dcterms:created>
  <dcterms:modified xsi:type="dcterms:W3CDTF">2025-11-26T11:46:45Z</dcterms:modified>
</cp:coreProperties>
</file>